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6.jpg" ContentType="image/gif"/>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0"/>
  </p:notesMasterIdLst>
  <p:sldIdLst>
    <p:sldId id="256" r:id="rId3"/>
    <p:sldId id="305" r:id="rId4"/>
    <p:sldId id="298" r:id="rId5"/>
    <p:sldId id="265" r:id="rId6"/>
    <p:sldId id="299" r:id="rId7"/>
    <p:sldId id="323" r:id="rId8"/>
    <p:sldId id="300" r:id="rId9"/>
    <p:sldId id="301" r:id="rId10"/>
    <p:sldId id="302" r:id="rId11"/>
    <p:sldId id="303" r:id="rId12"/>
    <p:sldId id="304" r:id="rId13"/>
    <p:sldId id="306" r:id="rId14"/>
    <p:sldId id="308" r:id="rId15"/>
    <p:sldId id="307" r:id="rId16"/>
    <p:sldId id="309" r:id="rId17"/>
    <p:sldId id="310" r:id="rId18"/>
    <p:sldId id="311" r:id="rId19"/>
    <p:sldId id="312" r:id="rId20"/>
    <p:sldId id="313" r:id="rId21"/>
    <p:sldId id="363" r:id="rId22"/>
    <p:sldId id="314" r:id="rId23"/>
    <p:sldId id="315" r:id="rId24"/>
    <p:sldId id="316" r:id="rId25"/>
    <p:sldId id="317" r:id="rId26"/>
    <p:sldId id="318" r:id="rId27"/>
    <p:sldId id="319" r:id="rId28"/>
    <p:sldId id="320" r:id="rId29"/>
    <p:sldId id="321" r:id="rId30"/>
    <p:sldId id="322" r:id="rId31"/>
    <p:sldId id="324" r:id="rId32"/>
    <p:sldId id="325" r:id="rId33"/>
    <p:sldId id="326" r:id="rId34"/>
    <p:sldId id="364" r:id="rId35"/>
    <p:sldId id="328" r:id="rId36"/>
    <p:sldId id="329" r:id="rId37"/>
    <p:sldId id="332" r:id="rId38"/>
    <p:sldId id="333" r:id="rId3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47" autoAdjust="0"/>
    <p:restoredTop sz="72567" autoAdjust="0"/>
  </p:normalViewPr>
  <p:slideViewPr>
    <p:cSldViewPr snapToGrid="0">
      <p:cViewPr varScale="1">
        <p:scale>
          <a:sx n="83" d="100"/>
          <a:sy n="83" d="100"/>
        </p:scale>
        <p:origin x="236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0.wmf"/><Relationship Id="rId7" Type="http://schemas.openxmlformats.org/officeDocument/2006/relationships/image" Target="../media/image54.wmf"/><Relationship Id="rId2" Type="http://schemas.openxmlformats.org/officeDocument/2006/relationships/image" Target="../media/image49.wmf"/><Relationship Id="rId1" Type="http://schemas.openxmlformats.org/officeDocument/2006/relationships/image" Target="../media/image48.wmf"/><Relationship Id="rId6" Type="http://schemas.openxmlformats.org/officeDocument/2006/relationships/image" Target="../media/image53.wmf"/><Relationship Id="rId5" Type="http://schemas.openxmlformats.org/officeDocument/2006/relationships/image" Target="../media/image52.wmf"/><Relationship Id="rId4" Type="http://schemas.openxmlformats.org/officeDocument/2006/relationships/image" Target="../media/image5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6.wmf"/><Relationship Id="rId1" Type="http://schemas.openxmlformats.org/officeDocument/2006/relationships/image" Target="../media/image5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D6805E-5B8B-4D6E-9D90-6939E3818E71}" type="datetimeFigureOut">
              <a:rPr lang="zh-CN" altLang="en-US" smtClean="0"/>
              <a:t>2019/12/20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4A2F72-A31E-43DD-A750-F9DF3F8626A8}" type="slidenum">
              <a:rPr lang="zh-CN" altLang="en-US" smtClean="0"/>
              <a:t>‹#›</a:t>
            </a:fld>
            <a:endParaRPr lang="zh-CN" altLang="en-US"/>
          </a:p>
        </p:txBody>
      </p:sp>
    </p:spTree>
    <p:extLst>
      <p:ext uri="{BB962C8B-B14F-4D97-AF65-F5344CB8AC3E}">
        <p14:creationId xmlns:p14="http://schemas.microsoft.com/office/powerpoint/2010/main" val="3332662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992188" y="768350"/>
            <a:ext cx="5114925" cy="3836988"/>
          </a:xfrm>
          <a:ln/>
        </p:spPr>
      </p:sp>
      <p:sp>
        <p:nvSpPr>
          <p:cNvPr id="41987" name="Rectangle 3"/>
          <p:cNvSpPr>
            <a:spLocks noGrp="1" noChangeArrowheads="1"/>
          </p:cNvSpPr>
          <p:nvPr>
            <p:ph type="body" idx="1"/>
          </p:nvPr>
        </p:nvSpPr>
        <p:spPr>
          <a:noFill/>
        </p:spPr>
        <p:txBody>
          <a:bodyPr/>
          <a:lstStyle/>
          <a:p>
            <a:pPr eaLnBrk="1" hangingPunct="1"/>
            <a:endParaRPr lang="zh-CN" altLang="en-US" dirty="0"/>
          </a:p>
        </p:txBody>
      </p:sp>
    </p:spTree>
    <p:extLst>
      <p:ext uri="{BB962C8B-B14F-4D97-AF65-F5344CB8AC3E}">
        <p14:creationId xmlns:p14="http://schemas.microsoft.com/office/powerpoint/2010/main" val="321799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latin typeface="Times New Roman" panose="02020603050405020304" pitchFamily="18" charset="0"/>
                <a:ea typeface="+mn-ea"/>
                <a:cs typeface="Times New Roman" panose="02020603050405020304" pitchFamily="18" charset="0"/>
              </a:rPr>
              <a:t>得益于传感器环境感知能力的增强，激光雷达与视觉等传感器采集到的关键帧信息具有很强的区分度，在这一时期基于优化的</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方法逐渐取代了基于滤波的方法，成为主流。不同于滤波类方法只考虑相邻时刻间系统状态的约束，基于优化的</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技术将所有的历史状态都视为可优化的变量。利用运动方程和观测方程建立变量之间的约束，然后构建误差函数，通过最小化所有的误差平方和，来减少误差的累积。</a:t>
            </a:r>
            <a:endParaRPr lang="zh-CN" altLang="en-US" dirty="0"/>
          </a:p>
          <a:p>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10</a:t>
            </a:fld>
            <a:endParaRPr lang="en-US" altLang="zh-CN" sz="1300"/>
          </a:p>
        </p:txBody>
      </p:sp>
    </p:spTree>
    <p:extLst>
      <p:ext uri="{BB962C8B-B14F-4D97-AF65-F5344CB8AC3E}">
        <p14:creationId xmlns:p14="http://schemas.microsoft.com/office/powerpoint/2010/main" val="1489998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r>
              <a:rPr lang="zh-CN" altLang="zh-CN" dirty="0">
                <a:latin typeface="Times New Roman" panose="02020603050405020304" pitchFamily="18" charset="0"/>
                <a:ea typeface="+mn-ea"/>
                <a:cs typeface="Times New Roman" panose="02020603050405020304" pitchFamily="18" charset="0"/>
              </a:rPr>
              <a:t>基于优化的</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技术框架在</a:t>
            </a:r>
            <a:r>
              <a:rPr lang="en-US" altLang="zh-CN" dirty="0">
                <a:latin typeface="Times New Roman" panose="02020603050405020304" pitchFamily="18" charset="0"/>
                <a:ea typeface="+mn-ea"/>
              </a:rPr>
              <a:t>2015</a:t>
            </a:r>
            <a:r>
              <a:rPr lang="zh-CN" altLang="zh-CN" dirty="0">
                <a:latin typeface="Times New Roman" panose="02020603050405020304" pitchFamily="18" charset="0"/>
                <a:ea typeface="+mn-ea"/>
                <a:cs typeface="Times New Roman" panose="02020603050405020304" pitchFamily="18" charset="0"/>
              </a:rPr>
              <a:t>前后基本走向了成熟。之后，随着深度学习等智能技术的发展，</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技术朝着强鲁棒性、高级别的场景理解，计算资源优化，任务驱动的环境感知等方向发展。深度学习可以将图像与语义进行关联，与</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技术结合生成环境的语义地图，构建环境的语义知识库，有望在很大程度上提升机器人的智能水平。</a:t>
            </a:r>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11</a:t>
            </a:fld>
            <a:endParaRPr lang="en-US" altLang="zh-CN" sz="1300"/>
          </a:p>
        </p:txBody>
      </p:sp>
    </p:spTree>
    <p:extLst>
      <p:ext uri="{BB962C8B-B14F-4D97-AF65-F5344CB8AC3E}">
        <p14:creationId xmlns:p14="http://schemas.microsoft.com/office/powerpoint/2010/main" val="4119721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r>
              <a:rPr lang="zh-CN" altLang="zh-CN" dirty="0">
                <a:latin typeface="Times New Roman" panose="02020603050405020304" pitchFamily="18" charset="0"/>
                <a:ea typeface="+mn-ea"/>
                <a:cs typeface="Times New Roman" panose="02020603050405020304" pitchFamily="18" charset="0"/>
              </a:rPr>
              <a:t>按照传感器的不同，可以分为基于超声传感器的</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，基于单线或多线激光雷达的</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，基于视觉传感器的</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和基于</a:t>
            </a:r>
            <a:r>
              <a:rPr lang="en-US" altLang="zh-CN" dirty="0">
                <a:latin typeface="Times New Roman" panose="02020603050405020304" pitchFamily="18" charset="0"/>
                <a:ea typeface="+mn-ea"/>
              </a:rPr>
              <a:t>RGB-D</a:t>
            </a:r>
            <a:r>
              <a:rPr lang="zh-CN" altLang="zh-CN" dirty="0">
                <a:latin typeface="Times New Roman" panose="02020603050405020304" pitchFamily="18" charset="0"/>
                <a:ea typeface="+mn-ea"/>
                <a:cs typeface="Times New Roman" panose="02020603050405020304" pitchFamily="18" charset="0"/>
              </a:rPr>
              <a:t>传感器的</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a:t>
            </a:r>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12</a:t>
            </a:fld>
            <a:endParaRPr lang="en-US" altLang="zh-CN" sz="1300"/>
          </a:p>
        </p:txBody>
      </p:sp>
    </p:spTree>
    <p:extLst>
      <p:ext uri="{BB962C8B-B14F-4D97-AF65-F5344CB8AC3E}">
        <p14:creationId xmlns:p14="http://schemas.microsoft.com/office/powerpoint/2010/main" val="2484022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1D4A2F72-A31E-43DD-A750-F9DF3F8626A8}" type="slidenum">
              <a:rPr lang="zh-CN" altLang="en-US" smtClean="0"/>
              <a:t>13</a:t>
            </a:fld>
            <a:endParaRPr lang="zh-CN" altLang="en-US"/>
          </a:p>
        </p:txBody>
      </p:sp>
    </p:spTree>
    <p:extLst>
      <p:ext uri="{BB962C8B-B14F-4D97-AF65-F5344CB8AC3E}">
        <p14:creationId xmlns:p14="http://schemas.microsoft.com/office/powerpoint/2010/main" val="1456536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latin typeface="Times New Roman" panose="02020603050405020304" pitchFamily="18" charset="0"/>
                <a:ea typeface="+mn-ea"/>
                <a:cs typeface="Times New Roman" panose="02020603050405020304" pitchFamily="18" charset="0"/>
              </a:rPr>
              <a:t>式中</a:t>
            </a:r>
            <a:r>
              <a:rPr lang="en-US" altLang="zh-CN" b="1" dirty="0" err="1">
                <a:latin typeface="Times New Roman" panose="02020603050405020304" pitchFamily="18" charset="0"/>
                <a:ea typeface="+mn-ea"/>
              </a:rPr>
              <a:t>X</a:t>
            </a:r>
            <a:r>
              <a:rPr lang="en-US" altLang="zh-CN" i="1" baseline="-25000" dirty="0" err="1">
                <a:latin typeface="Times New Roman" panose="02020603050405020304" pitchFamily="18" charset="0"/>
                <a:ea typeface="+mn-ea"/>
              </a:rPr>
              <a:t>k</a:t>
            </a:r>
            <a:r>
              <a:rPr lang="en-US" altLang="zh-CN" dirty="0">
                <a:latin typeface="Times New Roman" panose="02020603050405020304" pitchFamily="18" charset="0"/>
                <a:ea typeface="+mn-ea"/>
              </a:rPr>
              <a:t>=[</a:t>
            </a:r>
            <a:r>
              <a:rPr lang="en-US" altLang="zh-CN" b="1" dirty="0" err="1">
                <a:latin typeface="Times New Roman" panose="02020603050405020304" pitchFamily="18" charset="0"/>
                <a:ea typeface="+mn-ea"/>
              </a:rPr>
              <a:t>R</a:t>
            </a:r>
            <a:r>
              <a:rPr lang="en-US" altLang="zh-CN" i="1" baseline="-25000" dirty="0" err="1">
                <a:latin typeface="Times New Roman" panose="02020603050405020304" pitchFamily="18" charset="0"/>
                <a:ea typeface="+mn-ea"/>
              </a:rPr>
              <a:t>k</a:t>
            </a:r>
            <a:r>
              <a:rPr lang="en-US" altLang="zh-CN" dirty="0">
                <a:latin typeface="Times New Roman" panose="02020603050405020304" pitchFamily="18" charset="0"/>
                <a:ea typeface="+mn-ea"/>
              </a:rPr>
              <a:t>, </a:t>
            </a:r>
            <a:r>
              <a:rPr lang="en-US" altLang="zh-CN" b="1" dirty="0">
                <a:latin typeface="Times New Roman" panose="02020603050405020304" pitchFamily="18" charset="0"/>
                <a:ea typeface="+mn-ea"/>
              </a:rPr>
              <a:t>M</a:t>
            </a:r>
            <a:r>
              <a:rPr lang="en-US" altLang="zh-CN" i="1" baseline="-25000" dirty="0">
                <a:latin typeface="Times New Roman" panose="02020603050405020304" pitchFamily="18" charset="0"/>
                <a:ea typeface="+mn-ea"/>
              </a:rPr>
              <a:t>k</a:t>
            </a:r>
            <a:r>
              <a:rPr lang="en-US" altLang="zh-CN" dirty="0">
                <a:latin typeface="Times New Roman" panose="02020603050405020304" pitchFamily="18" charset="0"/>
                <a:ea typeface="+mn-ea"/>
              </a:rPr>
              <a:t>]</a:t>
            </a:r>
            <a:r>
              <a:rPr lang="en-US" altLang="zh-CN" baseline="30000" dirty="0">
                <a:latin typeface="Times New Roman" panose="02020603050405020304" pitchFamily="18" charset="0"/>
                <a:ea typeface="+mn-ea"/>
              </a:rPr>
              <a:t>T</a:t>
            </a:r>
            <a:r>
              <a:rPr lang="zh-CN" altLang="zh-CN" dirty="0">
                <a:latin typeface="Times New Roman" panose="02020603050405020304" pitchFamily="18" charset="0"/>
                <a:ea typeface="+mn-ea"/>
                <a:cs typeface="Times New Roman" panose="02020603050405020304" pitchFamily="18" charset="0"/>
              </a:rPr>
              <a:t>为状态向量，包括机器人位姿和地图两部分</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latin typeface="Times New Roman" panose="02020603050405020304" pitchFamily="18" charset="0"/>
                <a:ea typeface="+mn-ea"/>
                <a:cs typeface="Times New Roman" panose="02020603050405020304" pitchFamily="18" charset="0"/>
              </a:rPr>
              <a:t>对于在二维平面上运动的地面移动机器人而言，</a:t>
            </a:r>
            <a:r>
              <a:rPr lang="en-US" altLang="zh-CN" b="1" dirty="0" err="1">
                <a:latin typeface="Times New Roman" panose="02020603050405020304" pitchFamily="18" charset="0"/>
                <a:ea typeface="+mn-ea"/>
              </a:rPr>
              <a:t>R</a:t>
            </a:r>
            <a:r>
              <a:rPr lang="en-US" altLang="zh-CN" i="1" baseline="-25000" dirty="0" err="1">
                <a:latin typeface="Times New Roman" panose="02020603050405020304" pitchFamily="18" charset="0"/>
                <a:ea typeface="+mn-ea"/>
              </a:rPr>
              <a:t>k</a:t>
            </a:r>
            <a:r>
              <a:rPr lang="en-US" altLang="zh-CN" dirty="0">
                <a:latin typeface="Times New Roman" panose="02020603050405020304" pitchFamily="18" charset="0"/>
                <a:ea typeface="+mn-ea"/>
              </a:rPr>
              <a:t>=[</a:t>
            </a:r>
            <a:r>
              <a:rPr lang="en-US" altLang="zh-CN" i="1" dirty="0" err="1">
                <a:latin typeface="Times New Roman" panose="02020603050405020304" pitchFamily="18" charset="0"/>
                <a:ea typeface="+mn-ea"/>
              </a:rPr>
              <a:t>x</a:t>
            </a:r>
            <a:r>
              <a:rPr lang="en-US" altLang="zh-CN" i="1" baseline="-25000" dirty="0" err="1">
                <a:latin typeface="Times New Roman" panose="02020603050405020304" pitchFamily="18" charset="0"/>
                <a:ea typeface="+mn-ea"/>
              </a:rPr>
              <a:t>k</a:t>
            </a:r>
            <a:r>
              <a:rPr lang="en-US" altLang="zh-CN" dirty="0">
                <a:latin typeface="Times New Roman" panose="02020603050405020304" pitchFamily="18" charset="0"/>
                <a:ea typeface="+mn-ea"/>
              </a:rPr>
              <a:t>, </a:t>
            </a:r>
            <a:r>
              <a:rPr lang="en-US" altLang="zh-CN" i="1" dirty="0" err="1">
                <a:latin typeface="Times New Roman" panose="02020603050405020304" pitchFamily="18" charset="0"/>
                <a:ea typeface="+mn-ea"/>
              </a:rPr>
              <a:t>y</a:t>
            </a:r>
            <a:r>
              <a:rPr lang="en-US" altLang="zh-CN" i="1" baseline="-25000" dirty="0" err="1">
                <a:latin typeface="Times New Roman" panose="02020603050405020304" pitchFamily="18" charset="0"/>
                <a:ea typeface="+mn-ea"/>
              </a:rPr>
              <a:t>k</a:t>
            </a:r>
            <a:r>
              <a:rPr lang="en-US" altLang="zh-CN" dirty="0">
                <a:latin typeface="Times New Roman" panose="02020603050405020304" pitchFamily="18" charset="0"/>
                <a:ea typeface="+mn-ea"/>
              </a:rPr>
              <a:t>, </a:t>
            </a:r>
            <a:r>
              <a:rPr lang="en-US" altLang="zh-CN" i="1" dirty="0" err="1">
                <a:latin typeface="Times New Roman" panose="02020603050405020304" pitchFamily="18" charset="0"/>
                <a:ea typeface="+mn-ea"/>
              </a:rPr>
              <a:t>θ</a:t>
            </a:r>
            <a:r>
              <a:rPr lang="en-US" altLang="zh-CN" i="1" baseline="-25000" dirty="0" err="1">
                <a:latin typeface="Times New Roman" panose="02020603050405020304" pitchFamily="18" charset="0"/>
                <a:ea typeface="+mn-ea"/>
              </a:rPr>
              <a:t>k</a:t>
            </a:r>
            <a:r>
              <a:rPr lang="en-US" altLang="zh-CN" dirty="0">
                <a:latin typeface="Times New Roman" panose="02020603050405020304" pitchFamily="18" charset="0"/>
                <a:ea typeface="+mn-ea"/>
              </a:rPr>
              <a:t>]</a:t>
            </a:r>
            <a:r>
              <a:rPr lang="en-US" altLang="zh-CN" baseline="30000" dirty="0">
                <a:latin typeface="Times New Roman" panose="02020603050405020304" pitchFamily="18" charset="0"/>
                <a:ea typeface="+mn-ea"/>
              </a:rPr>
              <a:t>T</a:t>
            </a:r>
            <a:r>
              <a:rPr lang="zh-CN" altLang="zh-CN" dirty="0">
                <a:latin typeface="Times New Roman" panose="02020603050405020304" pitchFamily="18" charset="0"/>
                <a:ea typeface="+mn-ea"/>
                <a:cs typeface="Times New Roman" panose="02020603050405020304" pitchFamily="18" charset="0"/>
              </a:rPr>
              <a:t>，</a:t>
            </a:r>
            <a:r>
              <a:rPr lang="en-US" altLang="zh-CN" b="1" dirty="0">
                <a:latin typeface="Times New Roman" panose="02020603050405020304" pitchFamily="18" charset="0"/>
                <a:ea typeface="+mn-ea"/>
              </a:rPr>
              <a:t>M</a:t>
            </a:r>
            <a:r>
              <a:rPr lang="en-US" altLang="zh-CN" i="1" baseline="-25000" dirty="0">
                <a:latin typeface="Times New Roman" panose="02020603050405020304" pitchFamily="18" charset="0"/>
                <a:ea typeface="+mn-ea"/>
              </a:rPr>
              <a:t>k</a:t>
            </a:r>
            <a:r>
              <a:rPr lang="en-US" altLang="zh-CN" dirty="0">
                <a:latin typeface="Times New Roman" panose="02020603050405020304" pitchFamily="18" charset="0"/>
                <a:ea typeface="+mn-ea"/>
              </a:rPr>
              <a:t>=[</a:t>
            </a:r>
            <a:r>
              <a:rPr lang="en-US" altLang="zh-CN" b="1" dirty="0">
                <a:latin typeface="Times New Roman" panose="02020603050405020304" pitchFamily="18" charset="0"/>
                <a:ea typeface="+mn-ea"/>
              </a:rPr>
              <a:t>m</a:t>
            </a:r>
            <a:r>
              <a:rPr lang="en-US" altLang="zh-CN" baseline="-25000" dirty="0">
                <a:latin typeface="Times New Roman" panose="02020603050405020304" pitchFamily="18" charset="0"/>
                <a:ea typeface="+mn-ea"/>
              </a:rPr>
              <a:t>1</a:t>
            </a:r>
            <a:r>
              <a:rPr lang="en-US" altLang="zh-CN" dirty="0">
                <a:latin typeface="Times New Roman" panose="02020603050405020304" pitchFamily="18" charset="0"/>
                <a:ea typeface="+mn-ea"/>
              </a:rPr>
              <a:t>, </a:t>
            </a:r>
            <a:r>
              <a:rPr lang="en-US" altLang="zh-CN" b="1" dirty="0">
                <a:latin typeface="Times New Roman" panose="02020603050405020304" pitchFamily="18" charset="0"/>
                <a:ea typeface="+mn-ea"/>
              </a:rPr>
              <a:t>m</a:t>
            </a:r>
            <a:r>
              <a:rPr lang="en-US" altLang="zh-CN" baseline="-25000" dirty="0">
                <a:latin typeface="Times New Roman" panose="02020603050405020304" pitchFamily="18" charset="0"/>
                <a:ea typeface="+mn-ea"/>
              </a:rPr>
              <a:t>2</a:t>
            </a:r>
            <a:r>
              <a:rPr lang="en-US" altLang="zh-CN" dirty="0">
                <a:latin typeface="Times New Roman" panose="02020603050405020304" pitchFamily="18" charset="0"/>
                <a:ea typeface="+mn-ea"/>
              </a:rPr>
              <a:t>, …, </a:t>
            </a:r>
            <a:r>
              <a:rPr lang="en-US" altLang="zh-CN" b="1" dirty="0">
                <a:latin typeface="Times New Roman" panose="02020603050405020304" pitchFamily="18" charset="0"/>
                <a:ea typeface="+mn-ea"/>
              </a:rPr>
              <a:t>m</a:t>
            </a:r>
            <a:r>
              <a:rPr lang="en-US" altLang="zh-CN" i="1" baseline="-25000" dirty="0">
                <a:latin typeface="Times New Roman" panose="02020603050405020304" pitchFamily="18" charset="0"/>
                <a:ea typeface="+mn-ea"/>
              </a:rPr>
              <a:t>l</a:t>
            </a:r>
            <a:r>
              <a:rPr lang="en-US" altLang="zh-CN" dirty="0">
                <a:latin typeface="Times New Roman" panose="02020603050405020304" pitchFamily="18" charset="0"/>
                <a:ea typeface="+mn-ea"/>
              </a:rPr>
              <a:t>]</a:t>
            </a:r>
            <a:r>
              <a:rPr lang="en-US" altLang="zh-CN" baseline="30000" dirty="0">
                <a:latin typeface="Times New Roman" panose="02020603050405020304" pitchFamily="18" charset="0"/>
                <a:ea typeface="+mn-ea"/>
              </a:rPr>
              <a:t>T</a:t>
            </a:r>
            <a:r>
              <a:rPr lang="zh-CN" altLang="zh-CN" dirty="0">
                <a:latin typeface="Times New Roman" panose="02020603050405020304" pitchFamily="18" charset="0"/>
                <a:ea typeface="+mn-ea"/>
                <a:cs typeface="Times New Roman" panose="02020603050405020304" pitchFamily="18" charset="0"/>
              </a:rPr>
              <a:t>，表示第</a:t>
            </a:r>
            <a:r>
              <a:rPr lang="en-US" altLang="zh-CN" i="1" dirty="0">
                <a:latin typeface="Times New Roman" panose="02020603050405020304" pitchFamily="18" charset="0"/>
                <a:ea typeface="+mn-ea"/>
              </a:rPr>
              <a:t>k</a:t>
            </a:r>
            <a:r>
              <a:rPr lang="zh-CN" altLang="zh-CN" dirty="0">
                <a:latin typeface="Times New Roman" panose="02020603050405020304" pitchFamily="18" charset="0"/>
                <a:ea typeface="+mn-ea"/>
                <a:cs typeface="Times New Roman" panose="02020603050405020304" pitchFamily="18" charset="0"/>
              </a:rPr>
              <a:t>个决策周期时机器人已构建的地图，是一个由地标点信息构成的集合。</a:t>
            </a:r>
            <a:r>
              <a:rPr lang="en-US" altLang="zh-CN" b="1" dirty="0">
                <a:latin typeface="Times New Roman" panose="02020603050405020304" pitchFamily="18" charset="0"/>
                <a:ea typeface="+mn-ea"/>
              </a:rPr>
              <a:t>m</a:t>
            </a:r>
            <a:r>
              <a:rPr lang="en-US" altLang="zh-CN" i="1" baseline="-25000" dirty="0">
                <a:latin typeface="Times New Roman" panose="02020603050405020304" pitchFamily="18" charset="0"/>
                <a:ea typeface="+mn-ea"/>
              </a:rPr>
              <a:t>i</a:t>
            </a:r>
            <a:r>
              <a:rPr lang="zh-CN" altLang="zh-CN" dirty="0">
                <a:latin typeface="Times New Roman" panose="02020603050405020304" pitchFamily="18" charset="0"/>
                <a:ea typeface="+mn-ea"/>
                <a:cs typeface="Times New Roman" panose="02020603050405020304" pitchFamily="18" charset="0"/>
              </a:rPr>
              <a:t>记录了第</a:t>
            </a:r>
            <a:r>
              <a:rPr lang="en-US" altLang="zh-CN" i="1" dirty="0" err="1">
                <a:latin typeface="Times New Roman" panose="02020603050405020304" pitchFamily="18" charset="0"/>
                <a:ea typeface="+mn-ea"/>
              </a:rPr>
              <a:t>i</a:t>
            </a:r>
            <a:r>
              <a:rPr lang="zh-CN" altLang="zh-CN" dirty="0">
                <a:latin typeface="Times New Roman" panose="02020603050405020304" pitchFamily="18" charset="0"/>
                <a:ea typeface="+mn-ea"/>
                <a:cs typeface="Times New Roman" panose="02020603050405020304" pitchFamily="18" charset="0"/>
              </a:rPr>
              <a:t>个地标点的信息，</a:t>
            </a:r>
            <a:r>
              <a:rPr lang="en-US" altLang="zh-CN" i="1" dirty="0" err="1">
                <a:latin typeface="Times New Roman" panose="02020603050405020304" pitchFamily="18" charset="0"/>
                <a:ea typeface="+mn-ea"/>
              </a:rPr>
              <a:t>i</a:t>
            </a:r>
            <a:r>
              <a:rPr lang="en-US" altLang="zh-CN" dirty="0">
                <a:latin typeface="Times New Roman" panose="02020603050405020304" pitchFamily="18" charset="0"/>
                <a:ea typeface="+mn-ea"/>
              </a:rPr>
              <a:t>= 1, 2, …, </a:t>
            </a:r>
            <a:r>
              <a:rPr lang="en-US" altLang="zh-CN" i="1" dirty="0">
                <a:latin typeface="Times New Roman" panose="02020603050405020304" pitchFamily="18" charset="0"/>
                <a:ea typeface="+mn-ea"/>
              </a:rPr>
              <a:t>l</a:t>
            </a:r>
            <a:r>
              <a:rPr lang="en-US" altLang="zh-CN" dirty="0">
                <a:latin typeface="Times New Roman" panose="02020603050405020304" pitchFamily="18" charset="0"/>
                <a:ea typeface="+mn-ea"/>
              </a:rPr>
              <a:t>, </a:t>
            </a:r>
            <a:r>
              <a:rPr lang="zh-CN" altLang="zh-CN" dirty="0">
                <a:latin typeface="Times New Roman" panose="02020603050405020304" pitchFamily="18" charset="0"/>
                <a:ea typeface="+mn-ea"/>
                <a:cs typeface="Times New Roman" panose="02020603050405020304" pitchFamily="18" charset="0"/>
              </a:rPr>
              <a:t>最简单的形式是只记录地标点的二维坐标</a:t>
            </a:r>
            <a:r>
              <a:rPr lang="en-US" altLang="zh-CN" dirty="0">
                <a:latin typeface="Times New Roman" panose="02020603050405020304" pitchFamily="18" charset="0"/>
                <a:ea typeface="+mn-ea"/>
              </a:rPr>
              <a:t>: m</a:t>
            </a:r>
            <a:r>
              <a:rPr lang="en-US" altLang="zh-CN" i="1" baseline="-25000" dirty="0">
                <a:latin typeface="Times New Roman" panose="02020603050405020304" pitchFamily="18" charset="0"/>
                <a:ea typeface="+mn-ea"/>
              </a:rPr>
              <a:t>i</a:t>
            </a:r>
            <a:r>
              <a:rPr lang="en-US" altLang="zh-CN" dirty="0">
                <a:latin typeface="Times New Roman" panose="02020603050405020304" pitchFamily="18" charset="0"/>
                <a:ea typeface="+mn-ea"/>
              </a:rPr>
              <a:t>=[</a:t>
            </a:r>
            <a:r>
              <a:rPr lang="en-US" altLang="zh-CN" i="1" dirty="0">
                <a:latin typeface="Times New Roman" panose="02020603050405020304" pitchFamily="18" charset="0"/>
                <a:ea typeface="+mn-ea"/>
              </a:rPr>
              <a:t>x</a:t>
            </a:r>
            <a:r>
              <a:rPr lang="en-US" altLang="zh-CN" i="1" baseline="-25000" dirty="0">
                <a:latin typeface="Times New Roman" panose="02020603050405020304" pitchFamily="18" charset="0"/>
                <a:ea typeface="+mn-ea"/>
              </a:rPr>
              <a:t>i</a:t>
            </a:r>
            <a:r>
              <a:rPr lang="en-US" altLang="zh-CN" dirty="0">
                <a:latin typeface="Times New Roman" panose="02020603050405020304" pitchFamily="18" charset="0"/>
                <a:ea typeface="+mn-ea"/>
              </a:rPr>
              <a:t>, </a:t>
            </a:r>
            <a:r>
              <a:rPr lang="en-US" altLang="zh-CN" i="1" dirty="0" err="1">
                <a:latin typeface="Times New Roman" panose="02020603050405020304" pitchFamily="18" charset="0"/>
                <a:ea typeface="+mn-ea"/>
              </a:rPr>
              <a:t>y</a:t>
            </a:r>
            <a:r>
              <a:rPr lang="en-US" altLang="zh-CN" i="1" baseline="-25000" dirty="0" err="1">
                <a:latin typeface="Times New Roman" panose="02020603050405020304" pitchFamily="18" charset="0"/>
                <a:ea typeface="+mn-ea"/>
              </a:rPr>
              <a:t>i</a:t>
            </a:r>
            <a:r>
              <a:rPr lang="en-US" altLang="zh-CN" dirty="0">
                <a:latin typeface="Times New Roman" panose="02020603050405020304" pitchFamily="18" charset="0"/>
                <a:ea typeface="+mn-ea"/>
              </a:rPr>
              <a:t>]</a:t>
            </a:r>
            <a:r>
              <a:rPr lang="en-US" altLang="zh-CN" baseline="30000" dirty="0">
                <a:latin typeface="Times New Roman" panose="02020603050405020304" pitchFamily="18" charset="0"/>
                <a:ea typeface="+mn-ea"/>
              </a:rPr>
              <a:t>T</a:t>
            </a:r>
            <a:r>
              <a:rPr lang="en-US" altLang="zh-CN" dirty="0">
                <a:latin typeface="Times New Roman" panose="02020603050405020304" pitchFamily="18" charset="0"/>
                <a:ea typeface="+mn-ea"/>
              </a:rPr>
              <a:t>.</a:t>
            </a:r>
            <a:endParaRPr lang="zh-CN" altLang="en-US" dirty="0"/>
          </a:p>
          <a:p>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14</a:t>
            </a:fld>
            <a:endParaRPr lang="en-US" altLang="zh-CN" sz="1300"/>
          </a:p>
        </p:txBody>
      </p:sp>
    </p:spTree>
    <p:extLst>
      <p:ext uri="{BB962C8B-B14F-4D97-AF65-F5344CB8AC3E}">
        <p14:creationId xmlns:p14="http://schemas.microsoft.com/office/powerpoint/2010/main" val="2991625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15</a:t>
            </a:fld>
            <a:endParaRPr lang="en-US" altLang="zh-CN" sz="1300"/>
          </a:p>
        </p:txBody>
      </p:sp>
    </p:spTree>
    <p:extLst>
      <p:ext uri="{BB962C8B-B14F-4D97-AF65-F5344CB8AC3E}">
        <p14:creationId xmlns:p14="http://schemas.microsoft.com/office/powerpoint/2010/main" val="3524859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r>
              <a:rPr lang="zh-CN" altLang="zh-CN" dirty="0">
                <a:latin typeface="Times New Roman" panose="02020603050405020304" pitchFamily="18" charset="0"/>
                <a:ea typeface="+mn-ea"/>
                <a:cs typeface="Times New Roman" panose="02020603050405020304" pitchFamily="18" charset="0"/>
              </a:rPr>
              <a:t>基于滤波的</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就是利用卡尔曼系列算法或者粒子群滤波等智能算法求解上述概率分布。涉及两个关键方面：第一是利用传感器感知环境信息，并对信息进行数据处理，从而构建与环境特征匹配的地图；第二是根据环境特征信息进行位姿估计。</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算法既是对移动机器人位姿及环境特征位置估计的贝叶斯状态评估问题，又是在运动概率模型基础上，通过输入观测数据，预测并更新机器人位姿的定位问题。</a:t>
            </a:r>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16</a:t>
            </a:fld>
            <a:endParaRPr lang="en-US" altLang="zh-CN" sz="1300"/>
          </a:p>
        </p:txBody>
      </p:sp>
    </p:spTree>
    <p:extLst>
      <p:ext uri="{BB962C8B-B14F-4D97-AF65-F5344CB8AC3E}">
        <p14:creationId xmlns:p14="http://schemas.microsoft.com/office/powerpoint/2010/main" val="3832964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r>
              <a:rPr lang="en-US" altLang="zh-CN" dirty="0">
                <a:latin typeface="Times New Roman" panose="02020603050405020304" pitchFamily="18" charset="0"/>
                <a:ea typeface="+mn-ea"/>
                <a:cs typeface="Times New Roman" panose="02020603050405020304" pitchFamily="18" charset="0"/>
              </a:rPr>
              <a:t>f(Mk)</a:t>
            </a:r>
            <a:r>
              <a:rPr lang="zh-CN" altLang="zh-CN" dirty="0">
                <a:latin typeface="Times New Roman" panose="02020603050405020304" pitchFamily="18" charset="0"/>
                <a:ea typeface="+mn-ea"/>
                <a:cs typeface="Times New Roman" panose="02020603050405020304" pitchFamily="18" charset="0"/>
              </a:rPr>
              <a:t>是一个向量值函数，用于将机器人已经建立的地图映射为指定的格式。只有在地图很简单的情况下才有可能建立出明确的解析式。一般在实际的</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应用中，往往被设计某种启发式的算法。</a:t>
            </a:r>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17</a:t>
            </a:fld>
            <a:endParaRPr lang="en-US" altLang="zh-CN" sz="1300"/>
          </a:p>
        </p:txBody>
      </p:sp>
    </p:spTree>
    <p:extLst>
      <p:ext uri="{BB962C8B-B14F-4D97-AF65-F5344CB8AC3E}">
        <p14:creationId xmlns:p14="http://schemas.microsoft.com/office/powerpoint/2010/main" val="2496023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18</a:t>
            </a:fld>
            <a:endParaRPr lang="en-US" altLang="zh-CN" sz="1300"/>
          </a:p>
        </p:txBody>
      </p:sp>
    </p:spTree>
    <p:extLst>
      <p:ext uri="{BB962C8B-B14F-4D97-AF65-F5344CB8AC3E}">
        <p14:creationId xmlns:p14="http://schemas.microsoft.com/office/powerpoint/2010/main" val="1398100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r>
              <a:rPr lang="zh-CN" altLang="zh-CN" dirty="0">
                <a:latin typeface="Times New Roman" panose="02020603050405020304" pitchFamily="18" charset="0"/>
                <a:ea typeface="+mn-ea"/>
                <a:cs typeface="Times New Roman" panose="02020603050405020304" pitchFamily="18" charset="0"/>
              </a:rPr>
              <a:t>基于滤波的</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需要明确知道系统的状态转移方程。在给定控制输入的情况下可以通过状态转移方程估计机器人位姿的变化。环境感知传感器主要起辅助作用，通过观测减小状态转移方程得出结论的误差。这种思路的技术大背景是早期机器人环境感知能力较弱。一方面是因为早期以超声为代表的传感器采集到的信息量较少，另一方面的原因是感知算法和计算硬件的不足限制了机器人从视觉等复杂感知信号中提取有价值信息的能力。实际上，基于状态转移方程的递推式</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存在较大的局限。首先，很多系统并不存在可以计算或误差可以接受的状态转移方程，其次状态转移方程只考虑两个决策周期之间的关系，缺乏大范围建模的功能。</a:t>
            </a:r>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19</a:t>
            </a:fld>
            <a:endParaRPr lang="en-US" altLang="zh-CN" sz="1300"/>
          </a:p>
        </p:txBody>
      </p:sp>
    </p:spTree>
    <p:extLst>
      <p:ext uri="{BB962C8B-B14F-4D97-AF65-F5344CB8AC3E}">
        <p14:creationId xmlns:p14="http://schemas.microsoft.com/office/powerpoint/2010/main" val="763474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1D4A2F72-A31E-43DD-A750-F9DF3F8626A8}" type="slidenum">
              <a:rPr lang="zh-CN" altLang="en-US" smtClean="0"/>
              <a:t>2</a:t>
            </a:fld>
            <a:endParaRPr lang="zh-CN" altLang="en-US"/>
          </a:p>
        </p:txBody>
      </p:sp>
    </p:spTree>
    <p:extLst>
      <p:ext uri="{BB962C8B-B14F-4D97-AF65-F5344CB8AC3E}">
        <p14:creationId xmlns:p14="http://schemas.microsoft.com/office/powerpoint/2010/main" val="3635951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r>
              <a:rPr lang="zh-CN" altLang="zh-CN" dirty="0">
                <a:latin typeface="Times New Roman" panose="02020603050405020304" pitchFamily="18" charset="0"/>
                <a:ea typeface="+mn-ea"/>
                <a:cs typeface="Times New Roman" panose="02020603050405020304" pitchFamily="18" charset="0"/>
              </a:rPr>
              <a:t>基于优化的</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迅速兴起并逐渐成为地面机器人</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的主流。基于优化的</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技术将研究焦点集中在主要通过环境感知信息计算机器人的运动轨迹并构建地图上。优化问题有三个最重要的因素：目标函数、优化变量、优化约束。</a:t>
            </a:r>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20</a:t>
            </a:fld>
            <a:endParaRPr lang="en-US" altLang="zh-CN" sz="1300"/>
          </a:p>
        </p:txBody>
      </p:sp>
    </p:spTree>
    <p:extLst>
      <p:ext uri="{BB962C8B-B14F-4D97-AF65-F5344CB8AC3E}">
        <p14:creationId xmlns:p14="http://schemas.microsoft.com/office/powerpoint/2010/main" val="8603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r>
              <a:rPr lang="zh-TW" altLang="zh-CN" dirty="0">
                <a:latin typeface="Times New Roman" panose="02020603050405020304" pitchFamily="18" charset="0"/>
                <a:ea typeface="宋体" panose="02010600030101010101" pitchFamily="2" charset="-122"/>
                <a:cs typeface="Times New Roman" panose="02020603050405020304" pitchFamily="18" charset="0"/>
              </a:rPr>
              <a:t>所谓的图优化</a:t>
            </a:r>
            <a:r>
              <a:rPr lang="zh-CN" altLang="zh-CN" dirty="0">
                <a:latin typeface="Times New Roman" panose="02020603050405020304" pitchFamily="18" charset="0"/>
                <a:ea typeface="+mn-ea"/>
                <a:cs typeface="Times New Roman" panose="02020603050405020304" pitchFamily="18" charset="0"/>
              </a:rPr>
              <a:t>，就是用图论</a:t>
            </a:r>
            <a:r>
              <a:rPr lang="zh-TW"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mn-ea"/>
              </a:rPr>
              <a:t>Graph</a:t>
            </a:r>
            <a:r>
              <a:rPr lang="zh-TW"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zh-CN" dirty="0">
                <a:latin typeface="Times New Roman" panose="02020603050405020304" pitchFamily="18" charset="0"/>
                <a:ea typeface="+mn-ea"/>
                <a:cs typeface="Times New Roman" panose="02020603050405020304" pitchFamily="18" charset="0"/>
              </a:rPr>
              <a:t>中的概念来描述一个优化问题。图是由顶点（</a:t>
            </a:r>
            <a:r>
              <a:rPr lang="en-US" altLang="zh-CN" dirty="0">
                <a:latin typeface="Times New Roman" panose="02020603050405020304" pitchFamily="18" charset="0"/>
                <a:ea typeface="+mn-ea"/>
              </a:rPr>
              <a:t>Vertex</a:t>
            </a:r>
            <a:r>
              <a:rPr lang="zh-CN" altLang="zh-CN" dirty="0">
                <a:latin typeface="Times New Roman" panose="02020603050405020304" pitchFamily="18" charset="0"/>
                <a:ea typeface="+mn-ea"/>
                <a:cs typeface="Times New Roman" panose="02020603050405020304" pitchFamily="18" charset="0"/>
              </a:rPr>
              <a:t>）和边（</a:t>
            </a:r>
            <a:r>
              <a:rPr lang="en-US" altLang="zh-CN" dirty="0">
                <a:latin typeface="Times New Roman" panose="02020603050405020304" pitchFamily="18" charset="0"/>
                <a:ea typeface="+mn-ea"/>
              </a:rPr>
              <a:t>Edge</a:t>
            </a:r>
            <a:r>
              <a:rPr lang="zh-CN" altLang="zh-CN" dirty="0">
                <a:latin typeface="Times New Roman" panose="02020603050405020304" pitchFamily="18" charset="0"/>
                <a:ea typeface="+mn-ea"/>
                <a:cs typeface="Times New Roman" panose="02020603050405020304" pitchFamily="18" charset="0"/>
              </a:rPr>
              <a:t>）组成的结构。我们记一个图为</a:t>
            </a:r>
            <a:r>
              <a:rPr lang="en-US" altLang="zh-CN" dirty="0">
                <a:latin typeface="Times New Roman" panose="02020603050405020304" pitchFamily="18" charset="0"/>
                <a:ea typeface="+mn-ea"/>
              </a:rPr>
              <a:t>G={V, E}</a:t>
            </a:r>
            <a:r>
              <a:rPr lang="zh-CN" altLang="zh-CN" dirty="0">
                <a:latin typeface="Times New Roman" panose="02020603050405020304" pitchFamily="18" charset="0"/>
                <a:ea typeface="+mn-ea"/>
                <a:cs typeface="Times New Roman" panose="02020603050405020304" pitchFamily="18" charset="0"/>
              </a:rPr>
              <a:t>，其中</a:t>
            </a:r>
            <a:r>
              <a:rPr lang="en-US" altLang="zh-CN" dirty="0">
                <a:latin typeface="Times New Roman" panose="02020603050405020304" pitchFamily="18" charset="0"/>
                <a:ea typeface="+mn-ea"/>
              </a:rPr>
              <a:t>V</a:t>
            </a:r>
            <a:r>
              <a:rPr lang="zh-CN" altLang="zh-CN" dirty="0">
                <a:latin typeface="Times New Roman" panose="02020603050405020304" pitchFamily="18" charset="0"/>
                <a:ea typeface="+mn-ea"/>
                <a:cs typeface="Times New Roman" panose="02020603050405020304" pitchFamily="18" charset="0"/>
              </a:rPr>
              <a:t>为顶点集，</a:t>
            </a:r>
            <a:r>
              <a:rPr lang="en-US" altLang="zh-CN" dirty="0">
                <a:latin typeface="Times New Roman" panose="02020603050405020304" pitchFamily="18" charset="0"/>
                <a:ea typeface="+mn-ea"/>
              </a:rPr>
              <a:t>E</a:t>
            </a:r>
            <a:r>
              <a:rPr lang="zh-CN" altLang="zh-CN" dirty="0">
                <a:latin typeface="Times New Roman" panose="02020603050405020304" pitchFamily="18" charset="0"/>
                <a:ea typeface="+mn-ea"/>
                <a:cs typeface="Times New Roman" panose="02020603050405020304" pitchFamily="18" charset="0"/>
              </a:rPr>
              <a:t>为边集。边首尾各连接一个顶点，数学建模中通常表示顶点所描述的对象间存在的某种关系。</a:t>
            </a:r>
            <a:endParaRPr lang="en-US" altLang="zh-CN" dirty="0">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latin typeface="Times New Roman" panose="02020603050405020304" pitchFamily="18" charset="0"/>
                <a:ea typeface="楷体" panose="02010609060101010101" pitchFamily="49" charset="-122"/>
                <a:cs typeface="Times New Roman" panose="02020603050405020304" pitchFamily="18" charset="0"/>
              </a:rPr>
              <a:t>经典图论只研究具有一元边和二元边的图。将优化问题描述为图时，仅仅采用一元边和二元边是不够的，需要引入连接多个顶点的边，即多元边的概念。这显然已经超出了具有明确几何意义的经典图，在文献中一般称这种图为超图。</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21</a:t>
            </a:fld>
            <a:endParaRPr lang="en-US" altLang="zh-CN" sz="1300"/>
          </a:p>
        </p:txBody>
      </p:sp>
    </p:spTree>
    <p:extLst>
      <p:ext uri="{BB962C8B-B14F-4D97-AF65-F5344CB8AC3E}">
        <p14:creationId xmlns:p14="http://schemas.microsoft.com/office/powerpoint/2010/main" val="4146793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22</a:t>
            </a:fld>
            <a:endParaRPr lang="en-US" altLang="zh-CN" sz="1300"/>
          </a:p>
        </p:txBody>
      </p:sp>
    </p:spTree>
    <p:extLst>
      <p:ext uri="{BB962C8B-B14F-4D97-AF65-F5344CB8AC3E}">
        <p14:creationId xmlns:p14="http://schemas.microsoft.com/office/powerpoint/2010/main" val="2619533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r>
              <a:rPr lang="zh-CN" altLang="zh-CN" dirty="0">
                <a:latin typeface="Times New Roman" panose="02020603050405020304" pitchFamily="18" charset="0"/>
                <a:ea typeface="+mn-ea"/>
                <a:cs typeface="Times New Roman" panose="02020603050405020304" pitchFamily="18" charset="0"/>
              </a:rPr>
              <a:t>图论相关的知识可用于化简优化图的结构。通过归并和松弛变量等技术可以将一个带有约束的图优化问题转变成只有活动边的无约束图优化问题，所以图优化的理论研究集中于求解无约束优化图。</a:t>
            </a:r>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23</a:t>
            </a:fld>
            <a:endParaRPr lang="en-US" altLang="zh-CN" sz="1300"/>
          </a:p>
        </p:txBody>
      </p:sp>
    </p:spTree>
    <p:extLst>
      <p:ext uri="{BB962C8B-B14F-4D97-AF65-F5344CB8AC3E}">
        <p14:creationId xmlns:p14="http://schemas.microsoft.com/office/powerpoint/2010/main" val="2787464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latin typeface="Times New Roman" panose="02020603050405020304" pitchFamily="18" charset="0"/>
                <a:ea typeface="+mn-ea"/>
                <a:cs typeface="Times New Roman" panose="02020603050405020304" pitchFamily="18" charset="0"/>
              </a:rPr>
              <a:t>基于优化的</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技术的核心是主要依靠环境感知信息计算机器人的运动轨迹和地图。其前提假设是对环境的感知结果可以写成机器人位姿的函数，或者说机器人位姿对环境感知结果构成单映射。</a:t>
            </a:r>
            <a:endParaRPr lang="zh-CN" altLang="en-US" dirty="0"/>
          </a:p>
          <a:p>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24</a:t>
            </a:fld>
            <a:endParaRPr lang="en-US" altLang="zh-CN" sz="1300"/>
          </a:p>
        </p:txBody>
      </p:sp>
    </p:spTree>
    <p:extLst>
      <p:ext uri="{BB962C8B-B14F-4D97-AF65-F5344CB8AC3E}">
        <p14:creationId xmlns:p14="http://schemas.microsoft.com/office/powerpoint/2010/main" val="1636657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r>
              <a:rPr lang="zh-CN" altLang="zh-CN" dirty="0">
                <a:latin typeface="Times New Roman" panose="02020603050405020304" pitchFamily="18" charset="0"/>
                <a:ea typeface="+mn-ea"/>
                <a:cs typeface="Times New Roman" panose="02020603050405020304" pitchFamily="18" charset="0"/>
              </a:rPr>
              <a:t>观测方程具体形式的多样化允许我们在讨论</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问题时，不局限于某种特定的传感器或姿态表达方式。</a:t>
            </a:r>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25</a:t>
            </a:fld>
            <a:endParaRPr lang="en-US" altLang="zh-CN" sz="1300"/>
          </a:p>
        </p:txBody>
      </p:sp>
    </p:spTree>
    <p:extLst>
      <p:ext uri="{BB962C8B-B14F-4D97-AF65-F5344CB8AC3E}">
        <p14:creationId xmlns:p14="http://schemas.microsoft.com/office/powerpoint/2010/main" val="3366637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26</a:t>
            </a:fld>
            <a:endParaRPr lang="en-US" altLang="zh-CN" sz="1300"/>
          </a:p>
        </p:txBody>
      </p:sp>
    </p:spTree>
    <p:extLst>
      <p:ext uri="{BB962C8B-B14F-4D97-AF65-F5344CB8AC3E}">
        <p14:creationId xmlns:p14="http://schemas.microsoft.com/office/powerpoint/2010/main" val="2293931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r>
              <a:rPr lang="zh-CN" altLang="zh-CN" dirty="0">
                <a:latin typeface="Times New Roman" panose="02020603050405020304" pitchFamily="18" charset="0"/>
                <a:ea typeface="+mn-ea"/>
                <a:cs typeface="Times New Roman" panose="02020603050405020304" pitchFamily="18" charset="0"/>
              </a:rPr>
              <a:t>由于</a:t>
            </a:r>
            <a:r>
              <a:rPr lang="en-US" altLang="zh-CN" b="1" dirty="0" err="1">
                <a:latin typeface="Times New Roman" panose="02020603050405020304" pitchFamily="18" charset="0"/>
                <a:ea typeface="+mn-ea"/>
              </a:rPr>
              <a:t>z</a:t>
            </a:r>
            <a:r>
              <a:rPr lang="en-US" altLang="zh-CN" i="1" baseline="-25000" dirty="0" err="1">
                <a:latin typeface="Times New Roman" panose="02020603050405020304" pitchFamily="18" charset="0"/>
                <a:ea typeface="+mn-ea"/>
              </a:rPr>
              <a:t>k</a:t>
            </a:r>
            <a:r>
              <a:rPr lang="zh-CN" altLang="zh-CN" dirty="0">
                <a:latin typeface="Times New Roman" panose="02020603050405020304" pitchFamily="18" charset="0"/>
                <a:ea typeface="+mn-ea"/>
                <a:cs typeface="Times New Roman" panose="02020603050405020304" pitchFamily="18" charset="0"/>
              </a:rPr>
              <a:t>是已知量，为了数学上的简洁，</a:t>
            </a:r>
            <a:r>
              <a:rPr lang="zh-CN" altLang="en-US" dirty="0">
                <a:latin typeface="Times New Roman" panose="02020603050405020304" pitchFamily="18" charset="0"/>
                <a:ea typeface="+mn-ea"/>
                <a:cs typeface="Times New Roman" panose="02020603050405020304" pitchFamily="18" charset="0"/>
              </a:rPr>
              <a:t>一般</a:t>
            </a:r>
            <a:r>
              <a:rPr lang="zh-CN" altLang="zh-CN" dirty="0">
                <a:latin typeface="Times New Roman" panose="02020603050405020304" pitchFamily="18" charset="0"/>
                <a:ea typeface="+mn-ea"/>
                <a:cs typeface="Times New Roman" panose="02020603050405020304" pitchFamily="18" charset="0"/>
              </a:rPr>
              <a:t>将误差函数写成</a:t>
            </a:r>
            <a:r>
              <a:rPr lang="en-US" altLang="zh-CN" b="1" dirty="0" err="1">
                <a:latin typeface="Times New Roman" panose="02020603050405020304" pitchFamily="18" charset="0"/>
                <a:ea typeface="+mn-ea"/>
              </a:rPr>
              <a:t>e</a:t>
            </a:r>
            <a:r>
              <a:rPr lang="en-US" altLang="zh-CN" i="1" baseline="-25000" dirty="0" err="1">
                <a:latin typeface="Times New Roman" panose="02020603050405020304" pitchFamily="18" charset="0"/>
                <a:ea typeface="+mn-ea"/>
              </a:rPr>
              <a:t>k</a:t>
            </a:r>
            <a:r>
              <a:rPr lang="en-US" altLang="zh-CN" dirty="0">
                <a:latin typeface="Times New Roman" panose="02020603050405020304" pitchFamily="18" charset="0"/>
                <a:ea typeface="+mn-ea"/>
              </a:rPr>
              <a:t>(</a:t>
            </a:r>
            <a:r>
              <a:rPr lang="en-US" altLang="zh-CN" i="1" dirty="0" err="1">
                <a:latin typeface="Times New Roman" panose="02020603050405020304" pitchFamily="18" charset="0"/>
                <a:ea typeface="+mn-ea"/>
              </a:rPr>
              <a:t>X</a:t>
            </a:r>
            <a:r>
              <a:rPr lang="en-US" altLang="zh-CN" i="1" baseline="-25000" dirty="0" err="1">
                <a:latin typeface="Times New Roman" panose="02020603050405020304" pitchFamily="18" charset="0"/>
                <a:ea typeface="+mn-ea"/>
              </a:rPr>
              <a:t>k</a:t>
            </a:r>
            <a:r>
              <a:rPr lang="en-US" altLang="zh-CN" dirty="0">
                <a:latin typeface="Times New Roman" panose="02020603050405020304" pitchFamily="18" charset="0"/>
                <a:ea typeface="+mn-ea"/>
              </a:rPr>
              <a:t>)</a:t>
            </a:r>
            <a:r>
              <a:rPr lang="zh-CN" altLang="zh-CN" dirty="0">
                <a:latin typeface="Times New Roman" panose="02020603050405020304" pitchFamily="18" charset="0"/>
                <a:ea typeface="+mn-ea"/>
                <a:cs typeface="Times New Roman" panose="02020603050405020304" pitchFamily="18" charset="0"/>
              </a:rPr>
              <a:t>的形式</a:t>
            </a:r>
            <a:r>
              <a:rPr lang="zh-CN" altLang="en-US" dirty="0">
                <a:latin typeface="Times New Roman" panose="02020603050405020304" pitchFamily="18" charset="0"/>
                <a:ea typeface="+mn-ea"/>
                <a:cs typeface="Times New Roman" panose="02020603050405020304" pitchFamily="18" charset="0"/>
              </a:rPr>
              <a:t>，</a:t>
            </a:r>
            <a:r>
              <a:rPr lang="zh-CN" altLang="zh-CN" dirty="0"/>
              <a:t>对于第</a:t>
            </a:r>
            <a:r>
              <a:rPr lang="en-US" altLang="zh-CN" i="1" dirty="0"/>
              <a:t>k</a:t>
            </a:r>
            <a:r>
              <a:rPr lang="zh-CN" altLang="zh-CN" dirty="0"/>
              <a:t>条边，将其顶点的初始值表示为</a:t>
            </a:r>
            <a:r>
              <a:rPr lang="en-US" altLang="zh-CN" baseline="30000" dirty="0"/>
              <a:t>0</a:t>
            </a:r>
            <a:r>
              <a:rPr lang="en-US" altLang="zh-CN" i="1" dirty="0"/>
              <a:t>X</a:t>
            </a:r>
            <a:r>
              <a:rPr lang="en-US" altLang="zh-CN" i="1" baseline="-25000" dirty="0"/>
              <a:t>k</a:t>
            </a:r>
            <a:r>
              <a:rPr lang="zh-CN" altLang="zh-CN" dirty="0"/>
              <a:t>。在初始值附近对其误差函数进行泰勒展开，我们可以得到其一阶近似：</a:t>
            </a:r>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27</a:t>
            </a:fld>
            <a:endParaRPr lang="en-US" altLang="zh-CN" sz="1300"/>
          </a:p>
        </p:txBody>
      </p:sp>
    </p:spTree>
    <p:extLst>
      <p:ext uri="{BB962C8B-B14F-4D97-AF65-F5344CB8AC3E}">
        <p14:creationId xmlns:p14="http://schemas.microsoft.com/office/powerpoint/2010/main" val="3164049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r>
              <a:rPr lang="zh-CN" altLang="zh-CN" dirty="0">
                <a:latin typeface="Times New Roman" panose="02020603050405020304" pitchFamily="18" charset="0"/>
                <a:ea typeface="+mn-ea"/>
                <a:cs typeface="Times New Roman" panose="02020603050405020304" pitchFamily="18" charset="0"/>
              </a:rPr>
              <a:t>优化迭代过程每一步的目标就是找到使得这个改变量为极小值的</a:t>
            </a:r>
            <a:r>
              <a:rPr lang="en-US" altLang="zh-CN" dirty="0">
                <a:latin typeface="Times New Roman" panose="02020603050405020304" pitchFamily="18" charset="0"/>
                <a:ea typeface="+mn-ea"/>
              </a:rPr>
              <a:t>Δ</a:t>
            </a:r>
            <a:r>
              <a:rPr lang="en-US" altLang="zh-CN" i="1" dirty="0">
                <a:latin typeface="Times New Roman" panose="02020603050405020304" pitchFamily="18" charset="0"/>
                <a:ea typeface="+mn-ea"/>
              </a:rPr>
              <a:t>X</a:t>
            </a:r>
            <a:r>
              <a:rPr lang="zh-CN" altLang="zh-CN" dirty="0">
                <a:latin typeface="Times New Roman" panose="02020603050405020304" pitchFamily="18" charset="0"/>
                <a:ea typeface="+mn-ea"/>
                <a:cs typeface="Times New Roman" panose="02020603050405020304" pitchFamily="18" charset="0"/>
              </a:rPr>
              <a:t>。例如，在梯度下降法中</a:t>
            </a:r>
            <a:r>
              <a:rPr lang="en-US" altLang="zh-CN" dirty="0">
                <a:latin typeface="Times New Roman" panose="02020603050405020304" pitchFamily="18" charset="0"/>
                <a:ea typeface="+mn-ea"/>
              </a:rPr>
              <a:t>Δ</a:t>
            </a:r>
            <a:r>
              <a:rPr lang="en-US" altLang="zh-CN" i="1" dirty="0">
                <a:latin typeface="Times New Roman" panose="02020603050405020304" pitchFamily="18" charset="0"/>
                <a:ea typeface="+mn-ea"/>
              </a:rPr>
              <a:t>X</a:t>
            </a:r>
            <a:r>
              <a:rPr lang="zh-CN" altLang="zh-CN" dirty="0">
                <a:latin typeface="Times New Roman" panose="02020603050405020304" pitchFamily="18" charset="0"/>
                <a:ea typeface="+mn-ea"/>
                <a:cs typeface="Times New Roman" panose="02020603050405020304" pitchFamily="18" charset="0"/>
              </a:rPr>
              <a:t>就是沿着梯度相反方向的一个定长向量。这里，为了获得比梯度下降法更快的收敛速度，直接令</a:t>
            </a:r>
            <a:r>
              <a:rPr lang="en-US" altLang="zh-CN" dirty="0">
                <a:latin typeface="Times New Roman" panose="02020603050405020304" pitchFamily="18" charset="0"/>
                <a:ea typeface="+mn-ea"/>
              </a:rPr>
              <a:t>ΔF(</a:t>
            </a:r>
            <a:r>
              <a:rPr lang="en-US" altLang="zh-CN" i="1" dirty="0">
                <a:latin typeface="Times New Roman" panose="02020603050405020304" pitchFamily="18" charset="0"/>
                <a:ea typeface="+mn-ea"/>
              </a:rPr>
              <a:t>X</a:t>
            </a:r>
            <a:r>
              <a:rPr lang="en-US" altLang="zh-CN" dirty="0">
                <a:latin typeface="Times New Roman" panose="02020603050405020304" pitchFamily="18" charset="0"/>
                <a:ea typeface="+mn-ea"/>
              </a:rPr>
              <a:t>)</a:t>
            </a:r>
            <a:r>
              <a:rPr lang="zh-CN" altLang="zh-CN" dirty="0">
                <a:latin typeface="Times New Roman" panose="02020603050405020304" pitchFamily="18" charset="0"/>
                <a:ea typeface="+mn-ea"/>
                <a:cs typeface="Times New Roman" panose="02020603050405020304" pitchFamily="18" charset="0"/>
              </a:rPr>
              <a:t>对</a:t>
            </a:r>
            <a:r>
              <a:rPr lang="en-US" altLang="zh-CN" dirty="0">
                <a:latin typeface="Times New Roman" panose="02020603050405020304" pitchFamily="18" charset="0"/>
                <a:ea typeface="+mn-ea"/>
              </a:rPr>
              <a:t>Δ</a:t>
            </a:r>
            <a:r>
              <a:rPr lang="en-US" altLang="zh-CN" i="1" dirty="0">
                <a:latin typeface="Times New Roman" panose="02020603050405020304" pitchFamily="18" charset="0"/>
                <a:ea typeface="+mn-ea"/>
              </a:rPr>
              <a:t>X</a:t>
            </a:r>
            <a:r>
              <a:rPr lang="zh-CN" altLang="zh-CN" dirty="0">
                <a:latin typeface="Times New Roman" panose="02020603050405020304" pitchFamily="18" charset="0"/>
                <a:ea typeface="+mn-ea"/>
                <a:cs typeface="Times New Roman" panose="02020603050405020304" pitchFamily="18" charset="0"/>
              </a:rPr>
              <a:t>的导数为零，有：</a:t>
            </a:r>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28</a:t>
            </a:fld>
            <a:endParaRPr lang="en-US" altLang="zh-CN" sz="1300"/>
          </a:p>
        </p:txBody>
      </p:sp>
    </p:spTree>
    <p:extLst>
      <p:ext uri="{BB962C8B-B14F-4D97-AF65-F5344CB8AC3E}">
        <p14:creationId xmlns:p14="http://schemas.microsoft.com/office/powerpoint/2010/main" val="3653179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29</a:t>
            </a:fld>
            <a:endParaRPr lang="en-US" altLang="zh-CN" sz="1300"/>
          </a:p>
        </p:txBody>
      </p:sp>
    </p:spTree>
    <p:extLst>
      <p:ext uri="{BB962C8B-B14F-4D97-AF65-F5344CB8AC3E}">
        <p14:creationId xmlns:p14="http://schemas.microsoft.com/office/powerpoint/2010/main" val="269274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r>
              <a:rPr lang="zh-CN" altLang="en-US" dirty="0"/>
              <a:t>。定位问题的本质是确定与参照物的空间关系，而所谓坐标系只是我们对空间符号化表示的一种手段，没有参考对象的坐标系是没有物理意义的，所以在理论物理界更倾向于采用参考系的表述。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无论是人类还是机器人，确定位置的过程和参照物选区的过程都是密不可分的。对于人类而言，目的地一般通过语义的方式表达，例如某某大厦的南侧，某某小区多少号。这些语义表达式都可以被拆解为一个我们已知的参照物和一个我们可以理解的关系。如果其中的参照物不是已知的，那么我们需要被告知该参照物和某个已知参照物的关系，例如某某公园东边的某某大厦。如果我们掌握的知识越多，上面的语义表达式链就可以越短，直观上讲就是我们越容易理解目的地的位置。</a:t>
            </a:r>
            <a:endParaRPr lang="en-US" altLang="zh-CN" sz="1200" dirty="0"/>
          </a:p>
          <a:p>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3</a:t>
            </a:fld>
            <a:endParaRPr lang="en-US" altLang="zh-CN" sz="1300"/>
          </a:p>
        </p:txBody>
      </p:sp>
    </p:spTree>
    <p:extLst>
      <p:ext uri="{BB962C8B-B14F-4D97-AF65-F5344CB8AC3E}">
        <p14:creationId xmlns:p14="http://schemas.microsoft.com/office/powerpoint/2010/main" val="2841738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首先介绍一下最基本的传感功能。位姿测量是机器人视觉最具有代表性的传感功能之一。</a:t>
            </a:r>
          </a:p>
        </p:txBody>
      </p:sp>
      <p:sp>
        <p:nvSpPr>
          <p:cNvPr id="4" name="灯片编号占位符 3"/>
          <p:cNvSpPr>
            <a:spLocks noGrp="1"/>
          </p:cNvSpPr>
          <p:nvPr>
            <p:ph type="sldNum" sz="quarter" idx="10"/>
          </p:nvPr>
        </p:nvSpPr>
        <p:spPr/>
        <p:txBody>
          <a:bodyPr/>
          <a:lstStyle/>
          <a:p>
            <a:fld id="{1D4A2F72-A31E-43DD-A750-F9DF3F8626A8}" type="slidenum">
              <a:rPr lang="zh-CN" altLang="en-US" smtClean="0"/>
              <a:t>30</a:t>
            </a:fld>
            <a:endParaRPr lang="zh-CN" altLang="en-US"/>
          </a:p>
        </p:txBody>
      </p:sp>
    </p:spTree>
    <p:extLst>
      <p:ext uri="{BB962C8B-B14F-4D97-AF65-F5344CB8AC3E}">
        <p14:creationId xmlns:p14="http://schemas.microsoft.com/office/powerpoint/2010/main" val="24616029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r>
              <a:rPr lang="zh-CN" altLang="zh-CN" dirty="0">
                <a:latin typeface="Times New Roman" panose="02020603050405020304" pitchFamily="18" charset="0"/>
                <a:ea typeface="+mn-ea"/>
                <a:cs typeface="Times New Roman" panose="02020603050405020304" pitchFamily="18" charset="0"/>
              </a:rPr>
              <a:t>视觉</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特指只使用视觉信息作为输入的一类</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算法，以相机作为获取环境信息的唯一方式。由于相机具有价格低、功耗低、重量轻、体积小、图像信息丰富、存在于大多数手持设备中（如手机、平板电脑）等优势。近几年视觉</a:t>
            </a:r>
            <a:r>
              <a:rPr lang="en-US" altLang="zh-CN" dirty="0">
                <a:latin typeface="Times New Roman" panose="02020603050405020304" pitchFamily="18" charset="0"/>
                <a:ea typeface="+mn-ea"/>
              </a:rPr>
              <a:t>SLAM </a:t>
            </a:r>
            <a:r>
              <a:rPr lang="zh-CN" altLang="zh-CN" dirty="0">
                <a:latin typeface="Times New Roman" panose="02020603050405020304" pitchFamily="18" charset="0"/>
                <a:ea typeface="+mn-ea"/>
                <a:cs typeface="Times New Roman" panose="02020603050405020304" pitchFamily="18" charset="0"/>
              </a:rPr>
              <a:t>在计算机视觉、机器人和</a:t>
            </a:r>
            <a:r>
              <a:rPr lang="en-US" altLang="zh-CN" dirty="0">
                <a:latin typeface="Times New Roman" panose="02020603050405020304" pitchFamily="18" charset="0"/>
                <a:ea typeface="+mn-ea"/>
              </a:rPr>
              <a:t>AR</a:t>
            </a:r>
            <a:r>
              <a:rPr lang="zh-CN" altLang="zh-CN" dirty="0">
                <a:latin typeface="Times New Roman" panose="02020603050405020304" pitchFamily="18" charset="0"/>
                <a:ea typeface="+mn-ea"/>
                <a:cs typeface="Times New Roman" panose="02020603050405020304" pitchFamily="18" charset="0"/>
              </a:rPr>
              <a:t>等领域受到了广泛地关注和研究。</a:t>
            </a:r>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31</a:t>
            </a:fld>
            <a:endParaRPr lang="en-US" altLang="zh-CN" sz="1300"/>
          </a:p>
        </p:txBody>
      </p:sp>
    </p:spTree>
    <p:extLst>
      <p:ext uri="{BB962C8B-B14F-4D97-AF65-F5344CB8AC3E}">
        <p14:creationId xmlns:p14="http://schemas.microsoft.com/office/powerpoint/2010/main" val="23411281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r>
              <a:rPr lang="zh-CN" altLang="zh-CN" dirty="0">
                <a:latin typeface="Times New Roman" panose="02020603050405020304" pitchFamily="18" charset="0"/>
                <a:ea typeface="+mn-ea"/>
                <a:cs typeface="Times New Roman" panose="02020603050405020304" pitchFamily="18" charset="0"/>
              </a:rPr>
              <a:t>目前</a:t>
            </a:r>
            <a:r>
              <a:rPr lang="zh-TW" altLang="zh-CN" dirty="0">
                <a:latin typeface="Times New Roman" panose="02020603050405020304" pitchFamily="18" charset="0"/>
                <a:ea typeface="宋体" panose="02010600030101010101" pitchFamily="2" charset="-122"/>
                <a:cs typeface="Times New Roman" panose="02020603050405020304" pitchFamily="18" charset="0"/>
              </a:rPr>
              <a:t>比较流行的</a:t>
            </a:r>
            <a:r>
              <a:rPr lang="zh-CN" altLang="zh-CN" dirty="0">
                <a:latin typeface="Times New Roman" panose="02020603050405020304" pitchFamily="18" charset="0"/>
                <a:ea typeface="+mn-ea"/>
                <a:cs typeface="Times New Roman" panose="02020603050405020304" pitchFamily="18" charset="0"/>
              </a:rPr>
              <a:t>视觉</a:t>
            </a:r>
            <a:r>
              <a:rPr lang="en-US" altLang="zh-CN" dirty="0">
                <a:latin typeface="Times New Roman" panose="02020603050405020304" pitchFamily="18" charset="0"/>
                <a:ea typeface="+mn-ea"/>
              </a:rPr>
              <a:t>SLAM</a:t>
            </a:r>
            <a:r>
              <a:rPr lang="zh-TW" altLang="zh-CN" dirty="0">
                <a:latin typeface="Times New Roman" panose="02020603050405020304" pitchFamily="18" charset="0"/>
                <a:ea typeface="宋体" panose="02010600030101010101" pitchFamily="2" charset="-122"/>
                <a:cs typeface="Times New Roman" panose="02020603050405020304" pitchFamily="18" charset="0"/>
              </a:rPr>
              <a:t>方法框架</a:t>
            </a:r>
            <a:r>
              <a:rPr lang="zh-CN" altLang="zh-CN" dirty="0">
                <a:latin typeface="Times New Roman" panose="02020603050405020304" pitchFamily="18" charset="0"/>
                <a:ea typeface="+mn-ea"/>
                <a:cs typeface="Times New Roman" panose="02020603050405020304" pitchFamily="18" charset="0"/>
              </a:rPr>
              <a:t>分为传感器、前端和后端三大模块。传感器负责采集原始数据；前端处理一些局部信息，主要负责定位；后端进行全局性的优化，主要负责建图。</a:t>
            </a:r>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32</a:t>
            </a:fld>
            <a:endParaRPr lang="en-US" altLang="zh-CN" sz="1300"/>
          </a:p>
        </p:txBody>
      </p:sp>
    </p:spTree>
    <p:extLst>
      <p:ext uri="{BB962C8B-B14F-4D97-AF65-F5344CB8AC3E}">
        <p14:creationId xmlns:p14="http://schemas.microsoft.com/office/powerpoint/2010/main" val="41642329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r>
              <a:rPr lang="zh-CN" altLang="zh-CN" dirty="0">
                <a:latin typeface="Times New Roman" panose="02020603050405020304" pitchFamily="18" charset="0"/>
                <a:ea typeface="+mn-ea"/>
                <a:cs typeface="Times New Roman" panose="02020603050405020304" pitchFamily="18" charset="0"/>
              </a:rPr>
              <a:t>目前</a:t>
            </a:r>
            <a:r>
              <a:rPr lang="zh-TW" altLang="zh-CN" dirty="0">
                <a:latin typeface="Times New Roman" panose="02020603050405020304" pitchFamily="18" charset="0"/>
                <a:ea typeface="宋体" panose="02010600030101010101" pitchFamily="2" charset="-122"/>
                <a:cs typeface="Times New Roman" panose="02020603050405020304" pitchFamily="18" charset="0"/>
              </a:rPr>
              <a:t>比较流行的</a:t>
            </a:r>
            <a:r>
              <a:rPr lang="zh-CN" altLang="zh-CN" dirty="0">
                <a:latin typeface="Times New Roman" panose="02020603050405020304" pitchFamily="18" charset="0"/>
                <a:ea typeface="+mn-ea"/>
                <a:cs typeface="Times New Roman" panose="02020603050405020304" pitchFamily="18" charset="0"/>
              </a:rPr>
              <a:t>视觉</a:t>
            </a:r>
            <a:r>
              <a:rPr lang="en-US" altLang="zh-CN" dirty="0">
                <a:latin typeface="Times New Roman" panose="02020603050405020304" pitchFamily="18" charset="0"/>
                <a:ea typeface="+mn-ea"/>
              </a:rPr>
              <a:t>SLAM</a:t>
            </a:r>
            <a:r>
              <a:rPr lang="zh-TW" altLang="zh-CN" dirty="0">
                <a:latin typeface="Times New Roman" panose="02020603050405020304" pitchFamily="18" charset="0"/>
                <a:ea typeface="宋体" panose="02010600030101010101" pitchFamily="2" charset="-122"/>
                <a:cs typeface="Times New Roman" panose="02020603050405020304" pitchFamily="18" charset="0"/>
              </a:rPr>
              <a:t>方法框架</a:t>
            </a:r>
            <a:r>
              <a:rPr lang="zh-CN" altLang="zh-CN" dirty="0">
                <a:latin typeface="Times New Roman" panose="02020603050405020304" pitchFamily="18" charset="0"/>
                <a:ea typeface="+mn-ea"/>
                <a:cs typeface="Times New Roman" panose="02020603050405020304" pitchFamily="18" charset="0"/>
              </a:rPr>
              <a:t>分为传感器、前端和后端三大模块。传感器负责采集原始数据；前端处理一些局部信息，主要负责定位；后端进行全局性的优化，主要负责建图。</a:t>
            </a:r>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33</a:t>
            </a:fld>
            <a:endParaRPr lang="en-US" altLang="zh-CN" sz="1300"/>
          </a:p>
        </p:txBody>
      </p:sp>
    </p:spTree>
    <p:extLst>
      <p:ext uri="{BB962C8B-B14F-4D97-AF65-F5344CB8AC3E}">
        <p14:creationId xmlns:p14="http://schemas.microsoft.com/office/powerpoint/2010/main" val="41064990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r>
              <a:rPr lang="zh-CN" altLang="zh-CN" dirty="0"/>
              <a:t>前端包括视觉里程计（</a:t>
            </a:r>
            <a:r>
              <a:rPr lang="en-US" altLang="zh-CN" dirty="0"/>
              <a:t>Visual Odometry, VO</a:t>
            </a:r>
            <a:r>
              <a:rPr lang="zh-CN" altLang="zh-CN" dirty="0"/>
              <a:t>）和重定位两个环节。其中视觉里程计是指通过采集的图像序列估计相机运动的技术。视觉系统在运动过程中，与不同时刻获取了环境的图像，如果相邻时刻的图像存在足够的重叠区域，那么视觉系统在两时刻间的相对旋转和平移运动可被估算出来，然后将每两个相邻时刻之间的运动串联起来，可以累计出视觉系统相对于参考坐标系的旋转和平移。</a:t>
            </a:r>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34</a:t>
            </a:fld>
            <a:endParaRPr lang="en-US" altLang="zh-CN" sz="1300"/>
          </a:p>
        </p:txBody>
      </p:sp>
    </p:spTree>
    <p:extLst>
      <p:ext uri="{BB962C8B-B14F-4D97-AF65-F5344CB8AC3E}">
        <p14:creationId xmlns:p14="http://schemas.microsoft.com/office/powerpoint/2010/main" val="3795541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r>
              <a:rPr lang="zh-CN" altLang="zh-CN" dirty="0">
                <a:latin typeface="Times New Roman" panose="02020603050405020304" pitchFamily="18" charset="0"/>
                <a:ea typeface="+mn-ea"/>
                <a:cs typeface="Times New Roman" panose="02020603050405020304" pitchFamily="18" charset="0"/>
              </a:rPr>
              <a:t>视觉里程计：已知相机初始时刻的位姿</a:t>
            </a:r>
            <a:r>
              <a:rPr lang="en-US" altLang="zh-CN" b="1" dirty="0">
                <a:latin typeface="Times New Roman" panose="02020603050405020304" pitchFamily="18" charset="0"/>
                <a:ea typeface="+mn-ea"/>
              </a:rPr>
              <a:t>P</a:t>
            </a:r>
            <a:r>
              <a:rPr lang="en-US" altLang="zh-CN" baseline="-25000" dirty="0">
                <a:latin typeface="Times New Roman" panose="02020603050405020304" pitchFamily="18" charset="0"/>
                <a:ea typeface="+mn-ea"/>
              </a:rPr>
              <a:t>0</a:t>
            </a:r>
            <a:r>
              <a:rPr lang="zh-CN" altLang="zh-CN" dirty="0">
                <a:latin typeface="Times New Roman" panose="02020603050405020304" pitchFamily="18" charset="0"/>
                <a:ea typeface="+mn-ea"/>
                <a:cs typeface="Times New Roman" panose="02020603050405020304" pitchFamily="18" charset="0"/>
              </a:rPr>
              <a:t>，求相机的运动轨迹</a:t>
            </a:r>
            <a:r>
              <a:rPr lang="en-US" altLang="zh-CN" b="1" dirty="0">
                <a:latin typeface="Times New Roman" panose="02020603050405020304" pitchFamily="18" charset="0"/>
                <a:ea typeface="+mn-ea"/>
              </a:rPr>
              <a:t>P</a:t>
            </a:r>
            <a:r>
              <a:rPr lang="en-US" altLang="zh-CN" baseline="-25000" dirty="0">
                <a:latin typeface="Times New Roman" panose="02020603050405020304" pitchFamily="18" charset="0"/>
                <a:ea typeface="+mn-ea"/>
              </a:rPr>
              <a:t>0:N</a:t>
            </a:r>
            <a:r>
              <a:rPr lang="en-US" altLang="zh-CN" dirty="0">
                <a:latin typeface="Times New Roman" panose="02020603050405020304" pitchFamily="18" charset="0"/>
                <a:ea typeface="+mn-ea"/>
              </a:rPr>
              <a:t>={</a:t>
            </a:r>
            <a:r>
              <a:rPr lang="en-US" altLang="zh-CN" b="1" dirty="0">
                <a:latin typeface="Times New Roman" panose="02020603050405020304" pitchFamily="18" charset="0"/>
                <a:ea typeface="+mn-ea"/>
              </a:rPr>
              <a:t> P</a:t>
            </a:r>
            <a:r>
              <a:rPr lang="en-US" altLang="zh-CN" baseline="-25000" dirty="0">
                <a:latin typeface="Times New Roman" panose="02020603050405020304" pitchFamily="18" charset="0"/>
                <a:ea typeface="+mn-ea"/>
              </a:rPr>
              <a:t>0</a:t>
            </a:r>
            <a:r>
              <a:rPr lang="en-US" altLang="zh-CN" dirty="0">
                <a:latin typeface="Times New Roman" panose="02020603050405020304" pitchFamily="18" charset="0"/>
                <a:ea typeface="+mn-ea"/>
              </a:rPr>
              <a:t>, … ,</a:t>
            </a:r>
            <a:r>
              <a:rPr lang="en-US" altLang="zh-CN" b="1" dirty="0">
                <a:latin typeface="Times New Roman" panose="02020603050405020304" pitchFamily="18" charset="0"/>
                <a:ea typeface="+mn-ea"/>
              </a:rPr>
              <a:t> P</a:t>
            </a:r>
            <a:r>
              <a:rPr lang="en-US" altLang="zh-CN" i="1" baseline="-25000" dirty="0">
                <a:latin typeface="Times New Roman" panose="02020603050405020304" pitchFamily="18" charset="0"/>
                <a:ea typeface="+mn-ea"/>
              </a:rPr>
              <a:t>N</a:t>
            </a:r>
            <a:r>
              <a:rPr lang="en-US" altLang="zh-CN" dirty="0">
                <a:latin typeface="Times New Roman" panose="02020603050405020304" pitchFamily="18" charset="0"/>
                <a:ea typeface="+mn-ea"/>
              </a:rPr>
              <a:t>}.</a:t>
            </a:r>
          </a:p>
          <a:p>
            <a:r>
              <a:rPr lang="zh-CN" altLang="zh-CN" dirty="0">
                <a:latin typeface="Times New Roman" panose="02020603050405020304" pitchFamily="18" charset="0"/>
                <a:ea typeface="+mn-ea"/>
                <a:cs typeface="Times New Roman" panose="02020603050405020304" pitchFamily="18" charset="0"/>
              </a:rPr>
              <a:t>当前的位置</a:t>
            </a:r>
            <a:r>
              <a:rPr lang="en-US" altLang="zh-CN" b="1" dirty="0" err="1">
                <a:latin typeface="Times New Roman" panose="02020603050405020304" pitchFamily="18" charset="0"/>
                <a:ea typeface="+mn-ea"/>
              </a:rPr>
              <a:t>P</a:t>
            </a:r>
            <a:r>
              <a:rPr lang="en-US" altLang="zh-CN" i="1" baseline="-25000" dirty="0" err="1">
                <a:latin typeface="Times New Roman" panose="02020603050405020304" pitchFamily="18" charset="0"/>
                <a:ea typeface="+mn-ea"/>
              </a:rPr>
              <a:t>k</a:t>
            </a:r>
            <a:r>
              <a:rPr lang="zh-CN" altLang="zh-CN" dirty="0">
                <a:latin typeface="Times New Roman" panose="02020603050405020304" pitchFamily="18" charset="0"/>
                <a:ea typeface="+mn-ea"/>
                <a:cs typeface="Times New Roman" panose="02020603050405020304" pitchFamily="18" charset="0"/>
              </a:rPr>
              <a:t>通过视觉系统估计出的位姿变换关系</a:t>
            </a:r>
            <a:r>
              <a:rPr lang="en-US" altLang="zh-CN" b="1" dirty="0">
                <a:latin typeface="Times New Roman" panose="02020603050405020304" pitchFamily="18" charset="0"/>
                <a:ea typeface="+mn-ea"/>
              </a:rPr>
              <a:t>T</a:t>
            </a:r>
            <a:r>
              <a:rPr lang="en-US" altLang="zh-CN" i="1" baseline="-25000" dirty="0">
                <a:latin typeface="Times New Roman" panose="02020603050405020304" pitchFamily="18" charset="0"/>
                <a:ea typeface="+mn-ea"/>
              </a:rPr>
              <a:t>k</a:t>
            </a:r>
            <a:r>
              <a:rPr lang="zh-CN" altLang="zh-CN" dirty="0">
                <a:latin typeface="Times New Roman" panose="02020603050405020304" pitchFamily="18" charset="0"/>
                <a:ea typeface="+mn-ea"/>
                <a:cs typeface="Times New Roman" panose="02020603050405020304" pitchFamily="18" charset="0"/>
              </a:rPr>
              <a:t>和上一时刻的位置</a:t>
            </a:r>
            <a:r>
              <a:rPr lang="en-US" altLang="zh-CN" b="1" dirty="0">
                <a:latin typeface="Times New Roman" panose="02020603050405020304" pitchFamily="18" charset="0"/>
                <a:ea typeface="+mn-ea"/>
              </a:rPr>
              <a:t>P</a:t>
            </a:r>
            <a:r>
              <a:rPr lang="en-US" altLang="zh-CN" i="1" baseline="-25000" dirty="0">
                <a:latin typeface="Times New Roman" panose="02020603050405020304" pitchFamily="18" charset="0"/>
                <a:ea typeface="+mn-ea"/>
              </a:rPr>
              <a:t>k</a:t>
            </a:r>
            <a:r>
              <a:rPr lang="en-US" altLang="zh-CN" baseline="-25000" dirty="0">
                <a:latin typeface="Times New Roman" panose="02020603050405020304" pitchFamily="18" charset="0"/>
                <a:ea typeface="+mn-ea"/>
              </a:rPr>
              <a:t>-1</a:t>
            </a:r>
            <a:r>
              <a:rPr lang="zh-CN" altLang="zh-CN" dirty="0">
                <a:latin typeface="Times New Roman" panose="02020603050405020304" pitchFamily="18" charset="0"/>
                <a:ea typeface="+mn-ea"/>
                <a:cs typeface="Times New Roman" panose="02020603050405020304" pitchFamily="18" charset="0"/>
              </a:rPr>
              <a:t>来计算：</a:t>
            </a:r>
            <a:r>
              <a:rPr lang="en-US" altLang="zh-CN" b="1" dirty="0" err="1">
                <a:latin typeface="Times New Roman" panose="02020603050405020304" pitchFamily="18" charset="0"/>
                <a:ea typeface="+mn-ea"/>
              </a:rPr>
              <a:t>P</a:t>
            </a:r>
            <a:r>
              <a:rPr lang="en-US" altLang="zh-CN" i="1" baseline="-25000" dirty="0" err="1">
                <a:latin typeface="Times New Roman" panose="02020603050405020304" pitchFamily="18" charset="0"/>
                <a:ea typeface="+mn-ea"/>
              </a:rPr>
              <a:t>k</a:t>
            </a:r>
            <a:r>
              <a:rPr lang="en-US" altLang="zh-CN" dirty="0">
                <a:latin typeface="Times New Roman" panose="02020603050405020304" pitchFamily="18" charset="0"/>
                <a:ea typeface="+mn-ea"/>
              </a:rPr>
              <a:t>=</a:t>
            </a:r>
            <a:r>
              <a:rPr lang="en-US" altLang="zh-CN" b="1" dirty="0">
                <a:latin typeface="Times New Roman" panose="02020603050405020304" pitchFamily="18" charset="0"/>
                <a:ea typeface="+mn-ea"/>
              </a:rPr>
              <a:t> T</a:t>
            </a:r>
            <a:r>
              <a:rPr lang="en-US" altLang="zh-CN" i="1" baseline="-25000" dirty="0">
                <a:latin typeface="Times New Roman" panose="02020603050405020304" pitchFamily="18" charset="0"/>
                <a:ea typeface="+mn-ea"/>
              </a:rPr>
              <a:t>k</a:t>
            </a:r>
            <a:r>
              <a:rPr lang="en-US" altLang="zh-CN" b="1" dirty="0">
                <a:latin typeface="Times New Roman" panose="02020603050405020304" pitchFamily="18" charset="0"/>
                <a:ea typeface="+mn-ea"/>
              </a:rPr>
              <a:t>P</a:t>
            </a:r>
            <a:r>
              <a:rPr lang="en-US" altLang="zh-CN" i="1" baseline="-25000" dirty="0">
                <a:latin typeface="Times New Roman" panose="02020603050405020304" pitchFamily="18" charset="0"/>
                <a:ea typeface="+mn-ea"/>
              </a:rPr>
              <a:t>k</a:t>
            </a:r>
            <a:r>
              <a:rPr lang="en-US" altLang="zh-CN" baseline="-25000" dirty="0">
                <a:latin typeface="Times New Roman" panose="02020603050405020304" pitchFamily="18" charset="0"/>
                <a:ea typeface="+mn-ea"/>
              </a:rPr>
              <a:t>-1</a:t>
            </a:r>
            <a:r>
              <a:rPr lang="zh-CN" altLang="zh-CN" dirty="0">
                <a:latin typeface="Times New Roman" panose="02020603050405020304" pitchFamily="18" charset="0"/>
                <a:ea typeface="+mn-ea"/>
                <a:cs typeface="Times New Roman" panose="02020603050405020304" pitchFamily="18" charset="0"/>
              </a:rPr>
              <a:t>。</a:t>
            </a:r>
            <a:endParaRPr lang="en-US" altLang="zh-CN" dirty="0">
              <a:latin typeface="Times New Roman" panose="02020603050405020304" pitchFamily="18" charset="0"/>
              <a:ea typeface="+mn-ea"/>
              <a:cs typeface="Times New Roman" panose="02020603050405020304" pitchFamily="18" charset="0"/>
            </a:endParaRPr>
          </a:p>
          <a:p>
            <a:endParaRPr lang="en-US" altLang="zh-CN" dirty="0">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特征点法和直接法是两种具有代表性的视觉里程计算法。特征点法主要是根据图像中的特征匹配关系得到相邻帧间的相机运动估计，</a:t>
            </a:r>
            <a:r>
              <a:rPr lang="zh-CN" altLang="en-US" dirty="0"/>
              <a:t>直接法利用像素点的光度误差建立约束方程，求解相机位姿变化。</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latin typeface="Times New Roman" panose="02020603050405020304" pitchFamily="18" charset="0"/>
                <a:ea typeface="+mn-ea"/>
                <a:cs typeface="Times New Roman" panose="02020603050405020304" pitchFamily="18" charset="0"/>
              </a:rPr>
              <a:t>除了视觉里程计之外，前端还包括重定位环节。重定位环节的必要性在于机器人移动过程中会出现里程计跟踪失败的情况。重定位</a:t>
            </a:r>
            <a:r>
              <a:rPr lang="zh-CN" altLang="en-US" dirty="0">
                <a:latin typeface="Times New Roman" panose="02020603050405020304" pitchFamily="18" charset="0"/>
                <a:ea typeface="+mn-ea"/>
                <a:cs typeface="Times New Roman" panose="02020603050405020304" pitchFamily="18" charset="0"/>
              </a:rPr>
              <a:t>算法</a:t>
            </a:r>
            <a:r>
              <a:rPr lang="zh-CN" altLang="zh-CN" dirty="0">
                <a:latin typeface="Times New Roman" panose="02020603050405020304" pitchFamily="18" charset="0"/>
                <a:ea typeface="+mn-ea"/>
                <a:cs typeface="Times New Roman" panose="02020603050405020304" pitchFamily="18" charset="0"/>
              </a:rPr>
              <a:t>将当前帧与已创建的地图进行比较，寻找地图中与当前帧相似的区域，从而估计出当前帧的位姿变换。如果视觉</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算法没有重定位模块，那么跟踪失败就意味着</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任务失败。</a:t>
            </a:r>
            <a:r>
              <a:rPr lang="zh-CN" altLang="en-US" dirty="0">
                <a:latin typeface="Times New Roman" panose="02020603050405020304" pitchFamily="18" charset="0"/>
                <a:ea typeface="+mn-ea"/>
                <a:cs typeface="Times New Roman" panose="02020603050405020304" pitchFamily="18" charset="0"/>
              </a:rPr>
              <a:t>作为</a:t>
            </a:r>
            <a:r>
              <a:rPr lang="zh-CN" altLang="zh-CN" dirty="0">
                <a:latin typeface="Times New Roman" panose="02020603050405020304" pitchFamily="18" charset="0"/>
                <a:ea typeface="+mn-ea"/>
                <a:cs typeface="Times New Roman" panose="02020603050405020304" pitchFamily="18" charset="0"/>
              </a:rPr>
              <a:t>一种错误恢复手段，在</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过程中必须尽量较少地</a:t>
            </a:r>
            <a:r>
              <a:rPr lang="zh-CN" altLang="en-US" dirty="0">
                <a:latin typeface="Times New Roman" panose="02020603050405020304" pitchFamily="18" charset="0"/>
                <a:ea typeface="+mn-ea"/>
                <a:cs typeface="Times New Roman" panose="02020603050405020304" pitchFamily="18" charset="0"/>
              </a:rPr>
              <a:t>被</a:t>
            </a:r>
            <a:r>
              <a:rPr lang="zh-CN" altLang="zh-CN" dirty="0">
                <a:latin typeface="Times New Roman" panose="02020603050405020304" pitchFamily="18" charset="0"/>
                <a:ea typeface="+mn-ea"/>
                <a:cs typeface="Times New Roman" panose="02020603050405020304" pitchFamily="18" charset="0"/>
              </a:rPr>
              <a:t>触发。重定位算法一般只是在邻近帧中进行搜索，往往不涉及大型的优化计算。</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35</a:t>
            </a:fld>
            <a:endParaRPr lang="en-US" altLang="zh-CN" sz="1300"/>
          </a:p>
        </p:txBody>
      </p:sp>
    </p:spTree>
    <p:extLst>
      <p:ext uri="{BB962C8B-B14F-4D97-AF65-F5344CB8AC3E}">
        <p14:creationId xmlns:p14="http://schemas.microsoft.com/office/powerpoint/2010/main" val="8454788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r>
              <a:rPr lang="zh-CN" altLang="zh-CN" dirty="0">
                <a:latin typeface="Times New Roman" panose="02020603050405020304" pitchFamily="18" charset="0"/>
                <a:ea typeface="+mn-ea"/>
                <a:cs typeface="Times New Roman" panose="02020603050405020304" pitchFamily="18" charset="0"/>
              </a:rPr>
              <a:t>后端则主要是对前端得出的结果进行优化，利用上一节介绍的滤波理论或者优化理论进行处理，得到最优的位姿估计。相对于前端而言，后端难点比较多，涉及到的数学知识也比较多。上一节介绍的滤波和图优化方法主要出现在后端。在视觉</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领域，传统的滤波理基本已经完全被图优化所替代。后端主要包括地图初始化，跟踪，地图扩展，闭环检测和地图优化五个环节。</a:t>
            </a:r>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36</a:t>
            </a:fld>
            <a:endParaRPr lang="en-US" altLang="zh-CN" sz="1300"/>
          </a:p>
        </p:txBody>
      </p:sp>
    </p:spTree>
    <p:extLst>
      <p:ext uri="{BB962C8B-B14F-4D97-AF65-F5344CB8AC3E}">
        <p14:creationId xmlns:p14="http://schemas.microsoft.com/office/powerpoint/2010/main" val="12557062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r>
              <a:rPr lang="zh-CN" altLang="zh-CN" dirty="0">
                <a:latin typeface="Times New Roman" panose="02020603050405020304" pitchFamily="18" charset="0"/>
                <a:ea typeface="+mn-ea"/>
                <a:cs typeface="Times New Roman" panose="02020603050405020304" pitchFamily="18" charset="0"/>
              </a:rPr>
              <a:t>在初始化阶段，首先需要定义一个全局坐标系，一般以第一帧图像的相机坐标系作为全局坐标系，</a:t>
            </a:r>
            <a:endParaRPr lang="en-US" altLang="zh-CN" dirty="0">
              <a:latin typeface="Times New Roman" panose="02020603050405020304" pitchFamily="18" charset="0"/>
              <a:ea typeface="+mn-ea"/>
              <a:cs typeface="Times New Roman" panose="02020603050405020304" pitchFamily="18" charset="0"/>
            </a:endParaRPr>
          </a:p>
          <a:p>
            <a:r>
              <a:rPr lang="zh-CN" altLang="zh-CN" dirty="0"/>
              <a:t>在跟踪阶段，位姿信息直接来自前端的视觉里程计。后端的主要任务是记录前端采集到的特征点或者像素点对应的空间点的坐标，</a:t>
            </a:r>
            <a:endParaRPr lang="en-US" altLang="zh-CN" dirty="0"/>
          </a:p>
          <a:p>
            <a:r>
              <a:rPr lang="zh-CN" altLang="zh-CN" dirty="0"/>
              <a:t>在地图扩展阶段，对当前跟踪成功的帧进行重建，将相关信息加入到已创建的三维地图中。</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latin typeface="Times New Roman" panose="02020603050405020304" pitchFamily="18" charset="0"/>
                <a:ea typeface="+mn-ea"/>
                <a:cs typeface="Times New Roman" panose="02020603050405020304" pitchFamily="18" charset="0"/>
              </a:rPr>
              <a:t>在闭环检测阶段，将当前帧与已创建的地图进行比较，判断相机是否运动到之前访问过的区域。闭环检测估计的位姿变换可能与跟踪估计的位姿变换会存在较大的区别。相机位姿的偏移会导致创建的地图出现漂移，如果不能消除累积误差，会导致创建的地图不是全局一致的。闭环检测的目的是将检测到的闭环作为约束条件，执行全局地图优化，消除累积误差。</a:t>
            </a:r>
            <a:r>
              <a:rPr lang="zh-CN" altLang="zh-CN" dirty="0"/>
              <a:t>闭环检测环节的性能直接决定了</a:t>
            </a:r>
            <a:r>
              <a:rPr lang="en-US" altLang="zh-CN" dirty="0"/>
              <a:t>SLAM</a:t>
            </a:r>
            <a:r>
              <a:rPr lang="zh-CN" altLang="zh-CN" dirty="0"/>
              <a:t>算法大范围导航与定位的能力，目前已经成为视觉</a:t>
            </a:r>
            <a:r>
              <a:rPr lang="en-US" altLang="zh-CN" dirty="0"/>
              <a:t>SLAM</a:t>
            </a:r>
            <a:r>
              <a:rPr lang="zh-CN" altLang="zh-CN" dirty="0"/>
              <a:t>领域重点研究的问题之一。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latin typeface="Times New Roman" panose="02020603050405020304" pitchFamily="18" charset="0"/>
                <a:ea typeface="+mn-ea"/>
                <a:cs typeface="Times New Roman" panose="02020603050405020304" pitchFamily="18" charset="0"/>
              </a:rPr>
              <a:t>全局地图优化的主要作用是对已创建的地图进行优化，消除地图中的累积误差，从而获得准确的位姿和全局一致的地图。当检测到闭环时，通常会将闭环作为一个约束执行一次全局地图优化。全局地图优化是一个十分耗时的操作，一般会使用一个独立的线程用于全局地图优化，避免其对跟踪和地图创建产生影响。在视觉</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中，全局地图优化通常采用上一节介绍的图优化技术来实现。</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37</a:t>
            </a:fld>
            <a:endParaRPr lang="en-US" altLang="zh-CN" sz="1300"/>
          </a:p>
        </p:txBody>
      </p:sp>
    </p:spTree>
    <p:extLst>
      <p:ext uri="{BB962C8B-B14F-4D97-AF65-F5344CB8AC3E}">
        <p14:creationId xmlns:p14="http://schemas.microsoft.com/office/powerpoint/2010/main" val="421162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r>
              <a:rPr lang="zh-CN" altLang="en-US" sz="1200" dirty="0"/>
              <a:t>在一次团建活动中，大巴车将我们带到了一个新鲜的景区，让大家自由活动，之后还在景区门口的停车场集合。</a:t>
            </a:r>
            <a:endParaRPr lang="en-US" altLang="zh-CN" sz="1200" dirty="0"/>
          </a:p>
          <a:p>
            <a:r>
              <a:rPr lang="zh-CN" altLang="en-US" sz="1200" dirty="0"/>
              <a:t>由于是新鲜的景区，从入口开始一切都是陌生的。我们希望可以尽可能多的欣赏景区中的景点，并且要保证能找到回来的路。当然，如果可以少走回头路那是最好不过，否则原路返回显得枯燥。</a:t>
            </a:r>
            <a:endParaRPr lang="en-US" altLang="zh-CN" sz="1200" dirty="0"/>
          </a:p>
          <a:p>
            <a:r>
              <a:rPr lang="zh-CN" altLang="en-US" sz="1200" dirty="0"/>
              <a:t>在游览的过程中我们记住了已经游历过的景点，并且了解了这些景点间的位置关系，根据这些位置关系可以推断出此时我们在景区中的位置。根据推断出的位置可以尝试回到景区入口的新路线。新游览的景点会在脑海里与记忆中的景点建立关联，随着景点数量的增加，我们对景区的了解逐渐增加。特别是再次路过或者看到已经游览过的景点时，直线状的路线在脑海中形成回环，景区的陌生感似乎一瞬间下降了。</a:t>
            </a:r>
            <a:endParaRPr lang="en-US" altLang="zh-CN" sz="1200" dirty="0"/>
          </a:p>
          <a:p>
            <a:r>
              <a:rPr lang="zh-CN" altLang="en-US" sz="1200" dirty="0"/>
              <a:t>以上的情节正是我们亲身经历的一次</a:t>
            </a:r>
            <a:r>
              <a:rPr lang="en-US" altLang="zh-CN" sz="1200" dirty="0"/>
              <a:t>SLAM</a:t>
            </a:r>
            <a:r>
              <a:rPr lang="zh-CN" altLang="en-US" sz="1200" dirty="0"/>
              <a:t>过程。</a:t>
            </a:r>
            <a:endParaRPr lang="en-US" altLang="zh-CN" sz="1200" dirty="0"/>
          </a:p>
          <a:p>
            <a:r>
              <a:rPr lang="zh-CN" altLang="en-US" sz="1200" dirty="0"/>
              <a:t>如何将上述过程数学化，进而可以通过运行在机器人上的程序实现类似的功能正是</a:t>
            </a:r>
            <a:r>
              <a:rPr lang="en-US" altLang="zh-CN" sz="1200" dirty="0"/>
              <a:t>SLAM</a:t>
            </a:r>
            <a:r>
              <a:rPr lang="zh-CN" altLang="en-US" sz="1200" dirty="0"/>
              <a:t>领域的研究内容。</a:t>
            </a:r>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4</a:t>
            </a:fld>
            <a:endParaRPr lang="en-US" altLang="zh-CN" sz="1300"/>
          </a:p>
        </p:txBody>
      </p:sp>
    </p:spTree>
    <p:extLst>
      <p:ext uri="{BB962C8B-B14F-4D97-AF65-F5344CB8AC3E}">
        <p14:creationId xmlns:p14="http://schemas.microsoft.com/office/powerpoint/2010/main" val="132266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pPr indent="457200"/>
            <a:r>
              <a:rPr lang="en-US" altLang="zh-CN" sz="1200" dirty="0">
                <a:latin typeface="楷体" panose="02010609060101010101" pitchFamily="49" charset="-122"/>
                <a:ea typeface="楷体" panose="02010609060101010101" pitchFamily="49" charset="-122"/>
              </a:rPr>
              <a:t>SLAM</a:t>
            </a:r>
            <a:r>
              <a:rPr lang="zh-CN" altLang="zh-CN" sz="1200" dirty="0">
                <a:latin typeface="楷体" panose="02010609060101010101" pitchFamily="49" charset="-122"/>
                <a:ea typeface="楷体" panose="02010609060101010101" pitchFamily="49" charset="-122"/>
                <a:cs typeface="Times New Roman" panose="02020603050405020304" pitchFamily="18" charset="0"/>
              </a:rPr>
              <a:t>问题一般被表述为：一个机器人在未知的环境中运动，如何通过对环境的观测确定自身的运动轨迹，同时构建出环境的地图。</a:t>
            </a:r>
            <a:r>
              <a:rPr lang="en-US" altLang="zh-CN" sz="1200" dirty="0">
                <a:latin typeface="楷体" panose="02010609060101010101" pitchFamily="49" charset="-122"/>
                <a:ea typeface="楷体" panose="02010609060101010101" pitchFamily="49" charset="-122"/>
              </a:rPr>
              <a:t>SLAM</a:t>
            </a:r>
            <a:r>
              <a:rPr lang="zh-CN" altLang="zh-CN" sz="1200" dirty="0">
                <a:latin typeface="楷体" panose="02010609060101010101" pitchFamily="49" charset="-122"/>
                <a:ea typeface="楷体" panose="02010609060101010101" pitchFamily="49" charset="-122"/>
                <a:cs typeface="Times New Roman" panose="02020603050405020304" pitchFamily="18" charset="0"/>
              </a:rPr>
              <a:t>技术距今已有</a:t>
            </a:r>
            <a:r>
              <a:rPr lang="en-US" altLang="zh-CN" sz="1200" dirty="0">
                <a:latin typeface="楷体" panose="02010609060101010101" pitchFamily="49" charset="-122"/>
                <a:ea typeface="楷体" panose="02010609060101010101" pitchFamily="49" charset="-122"/>
              </a:rPr>
              <a:t>30</a:t>
            </a:r>
            <a:r>
              <a:rPr lang="zh-CN" altLang="zh-CN" sz="1200" dirty="0">
                <a:latin typeface="楷体" panose="02010609060101010101" pitchFamily="49" charset="-122"/>
                <a:ea typeface="楷体" panose="02010609060101010101" pitchFamily="49" charset="-122"/>
                <a:cs typeface="Times New Roman" panose="02020603050405020304" pitchFamily="18" charset="0"/>
              </a:rPr>
              <a:t>余年的发展历史，目前逐渐成为机器人学的热门研究方向，并在除了机器人之外的很多其他应用中崭露头角。</a:t>
            </a:r>
            <a:endParaRPr lang="zh-CN" altLang="en-US" sz="1200" dirty="0">
              <a:latin typeface="楷体" panose="02010609060101010101" pitchFamily="49" charset="-122"/>
              <a:ea typeface="楷体" panose="02010609060101010101" pitchFamily="49" charset="-122"/>
            </a:endParaRPr>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5</a:t>
            </a:fld>
            <a:endParaRPr lang="en-US" altLang="zh-CN" sz="1300"/>
          </a:p>
        </p:txBody>
      </p:sp>
    </p:spTree>
    <p:extLst>
      <p:ext uri="{BB962C8B-B14F-4D97-AF65-F5344CB8AC3E}">
        <p14:creationId xmlns:p14="http://schemas.microsoft.com/office/powerpoint/2010/main" val="2371305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1D4A2F72-A31E-43DD-A750-F9DF3F8626A8}" type="slidenum">
              <a:rPr lang="zh-CN" altLang="en-US" smtClean="0"/>
              <a:t>6</a:t>
            </a:fld>
            <a:endParaRPr lang="zh-CN" altLang="en-US"/>
          </a:p>
        </p:txBody>
      </p:sp>
    </p:spTree>
    <p:extLst>
      <p:ext uri="{BB962C8B-B14F-4D97-AF65-F5344CB8AC3E}">
        <p14:creationId xmlns:p14="http://schemas.microsoft.com/office/powerpoint/2010/main" val="588719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7</a:t>
            </a:fld>
            <a:endParaRPr lang="en-US" altLang="zh-CN" sz="1300"/>
          </a:p>
        </p:txBody>
      </p:sp>
    </p:spTree>
    <p:extLst>
      <p:ext uri="{BB962C8B-B14F-4D97-AF65-F5344CB8AC3E}">
        <p14:creationId xmlns:p14="http://schemas.microsoft.com/office/powerpoint/2010/main" val="82061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latin typeface="Times New Roman" panose="02020603050405020304" pitchFamily="18" charset="0"/>
                <a:ea typeface="+mn-ea"/>
                <a:cs typeface="Times New Roman" panose="02020603050405020304" pitchFamily="18" charset="0"/>
              </a:rPr>
              <a:t>早在</a:t>
            </a:r>
            <a:r>
              <a:rPr lang="en-US" altLang="zh-CN" dirty="0">
                <a:latin typeface="Times New Roman" panose="02020603050405020304" pitchFamily="18" charset="0"/>
                <a:ea typeface="+mn-ea"/>
              </a:rPr>
              <a:t>20</a:t>
            </a:r>
            <a:r>
              <a:rPr lang="zh-CN" altLang="zh-CN" dirty="0">
                <a:latin typeface="Times New Roman" panose="02020603050405020304" pitchFamily="18" charset="0"/>
                <a:ea typeface="+mn-ea"/>
                <a:cs typeface="Times New Roman" panose="02020603050405020304" pitchFamily="18" charset="0"/>
              </a:rPr>
              <a:t>世纪</a:t>
            </a:r>
            <a:r>
              <a:rPr lang="en-US" altLang="zh-CN" dirty="0">
                <a:latin typeface="Times New Roman" panose="02020603050405020304" pitchFamily="18" charset="0"/>
                <a:ea typeface="+mn-ea"/>
              </a:rPr>
              <a:t>80</a:t>
            </a:r>
            <a:r>
              <a:rPr lang="zh-CN" altLang="zh-CN" dirty="0">
                <a:latin typeface="Times New Roman" panose="02020603050405020304" pitchFamily="18" charset="0"/>
                <a:ea typeface="+mn-ea"/>
                <a:cs typeface="Times New Roman" panose="02020603050405020304" pitchFamily="18" charset="0"/>
              </a:rPr>
              <a:t>年代，</a:t>
            </a:r>
            <a:r>
              <a:rPr lang="en-US" altLang="zh-CN" dirty="0">
                <a:latin typeface="Times New Roman" panose="02020603050405020304" pitchFamily="18" charset="0"/>
                <a:ea typeface="+mn-ea"/>
              </a:rPr>
              <a:t>Smith</a:t>
            </a:r>
            <a:r>
              <a:rPr lang="zh-CN" altLang="zh-CN" dirty="0">
                <a:latin typeface="Times New Roman" panose="02020603050405020304" pitchFamily="18" charset="0"/>
                <a:ea typeface="+mn-ea"/>
                <a:cs typeface="Times New Roman" panose="02020603050405020304" pitchFamily="18" charset="0"/>
              </a:rPr>
              <a:t>等人</a:t>
            </a:r>
            <a:r>
              <a:rPr lang="en-US" altLang="zh-CN" dirty="0">
                <a:latin typeface="Times New Roman" panose="02020603050405020304" pitchFamily="18" charset="0"/>
                <a:ea typeface="+mn-ea"/>
              </a:rPr>
              <a:t>[1]</a:t>
            </a:r>
            <a:r>
              <a:rPr lang="zh-CN" altLang="zh-CN" dirty="0">
                <a:latin typeface="Times New Roman" panose="02020603050405020304" pitchFamily="18" charset="0"/>
                <a:ea typeface="+mn-ea"/>
                <a:cs typeface="Times New Roman" panose="02020603050405020304" pitchFamily="18" charset="0"/>
              </a:rPr>
              <a:t>发表了一系列论文探讨了基于滤波器方法提高机器人航迹推算法定位精度的问题。基于这些成果，同时定位与地图构建问题（</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）最早由</a:t>
            </a:r>
            <a:r>
              <a:rPr lang="en-US" altLang="zh-CN" dirty="0">
                <a:latin typeface="Times New Roman" panose="02020603050405020304" pitchFamily="18" charset="0"/>
                <a:ea typeface="+mn-ea"/>
              </a:rPr>
              <a:t>Smith</a:t>
            </a:r>
            <a:r>
              <a:rPr lang="zh-CN" altLang="zh-CN" dirty="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rPr>
              <a:t>Self</a:t>
            </a:r>
            <a:r>
              <a:rPr lang="zh-CN" altLang="zh-CN" dirty="0">
                <a:latin typeface="Times New Roman" panose="02020603050405020304" pitchFamily="18" charset="0"/>
                <a:ea typeface="+mn-ea"/>
                <a:cs typeface="Times New Roman" panose="02020603050405020304" pitchFamily="18" charset="0"/>
              </a:rPr>
              <a:t>和</a:t>
            </a:r>
            <a:r>
              <a:rPr lang="en-US" altLang="zh-CN" dirty="0">
                <a:latin typeface="Times New Roman" panose="02020603050405020304" pitchFamily="18" charset="0"/>
                <a:ea typeface="+mn-ea"/>
              </a:rPr>
              <a:t>Cheeseman</a:t>
            </a:r>
            <a:r>
              <a:rPr lang="zh-CN" altLang="zh-CN" dirty="0">
                <a:latin typeface="Times New Roman" panose="02020603050405020304" pitchFamily="18" charset="0"/>
                <a:ea typeface="+mn-ea"/>
                <a:cs typeface="Times New Roman" panose="02020603050405020304" pitchFamily="18" charset="0"/>
              </a:rPr>
              <a:t>于</a:t>
            </a:r>
            <a:r>
              <a:rPr lang="en-US" altLang="zh-CN" dirty="0">
                <a:latin typeface="Times New Roman" panose="02020603050405020304" pitchFamily="18" charset="0"/>
                <a:ea typeface="+mn-ea"/>
              </a:rPr>
              <a:t>1988</a:t>
            </a:r>
            <a:r>
              <a:rPr lang="zh-CN" altLang="zh-CN" dirty="0">
                <a:latin typeface="Times New Roman" panose="02020603050405020304" pitchFamily="18" charset="0"/>
                <a:ea typeface="+mn-ea"/>
                <a:cs typeface="Times New Roman" panose="02020603050405020304" pitchFamily="18" charset="0"/>
              </a:rPr>
              <a:t>年提出</a:t>
            </a:r>
            <a:r>
              <a:rPr lang="en-US" altLang="zh-CN" dirty="0">
                <a:latin typeface="Times New Roman" panose="02020603050405020304" pitchFamily="18" charset="0"/>
                <a:ea typeface="+mn-ea"/>
              </a:rPr>
              <a:t>[2]</a:t>
            </a:r>
            <a:r>
              <a:rPr lang="zh-CN" altLang="zh-CN" dirty="0">
                <a:latin typeface="Times New Roman" panose="02020603050405020304" pitchFamily="18" charset="0"/>
                <a:ea typeface="+mn-ea"/>
                <a:cs typeface="Times New Roman" panose="02020603050405020304" pitchFamily="18" charset="0"/>
              </a:rPr>
              <a:t>，由于具有重要的理论和应用价值，被认为是移动机器人自动导航的关键问题之一。</a:t>
            </a:r>
            <a:r>
              <a:rPr lang="en-US" altLang="zh-CN" dirty="0">
                <a:latin typeface="Times New Roman" panose="02020603050405020304" pitchFamily="18" charset="0"/>
                <a:ea typeface="+mn-ea"/>
              </a:rPr>
              <a:t>1986</a:t>
            </a:r>
            <a:r>
              <a:rPr lang="zh-CN" altLang="zh-CN" dirty="0">
                <a:latin typeface="Times New Roman" panose="02020603050405020304" pitchFamily="18" charset="0"/>
                <a:ea typeface="+mn-ea"/>
                <a:cs typeface="Times New Roman" panose="02020603050405020304" pitchFamily="18" charset="0"/>
              </a:rPr>
              <a:t>年到</a:t>
            </a:r>
            <a:r>
              <a:rPr lang="en-US" altLang="zh-CN" dirty="0">
                <a:latin typeface="Times New Roman" panose="02020603050405020304" pitchFamily="18" charset="0"/>
                <a:ea typeface="+mn-ea"/>
              </a:rPr>
              <a:t>2004</a:t>
            </a:r>
            <a:r>
              <a:rPr lang="zh-CN" altLang="zh-CN" dirty="0">
                <a:latin typeface="Times New Roman" panose="02020603050405020304" pitchFamily="18" charset="0"/>
                <a:ea typeface="+mn-ea"/>
                <a:cs typeface="Times New Roman" panose="02020603050405020304" pitchFamily="18" charset="0"/>
              </a:rPr>
              <a:t>年期间，随着概率方法的广泛应用，</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问题的研究得到了快速的发展，学者们提出了大量基于滤波思想的</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方法。一些业内人士称这一时期为</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问题的“经典时期”</a:t>
            </a:r>
            <a:r>
              <a:rPr lang="en-US" altLang="zh-CN" dirty="0">
                <a:latin typeface="Times New Roman" panose="02020603050405020304" pitchFamily="18" charset="0"/>
                <a:ea typeface="+mn-ea"/>
              </a:rPr>
              <a:t>[3]</a:t>
            </a:r>
            <a:r>
              <a:rPr lang="zh-CN" altLang="zh-CN" dirty="0">
                <a:latin typeface="Times New Roman" panose="02020603050405020304" pitchFamily="18" charset="0"/>
                <a:ea typeface="+mn-ea"/>
                <a:cs typeface="Times New Roman" panose="02020603050405020304" pitchFamily="18" charset="0"/>
              </a:rPr>
              <a:t>。</a:t>
            </a:r>
            <a:endParaRPr lang="zh-CN" altLang="en-US" dirty="0"/>
          </a:p>
          <a:p>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8</a:t>
            </a:fld>
            <a:endParaRPr lang="en-US" altLang="zh-CN" sz="1300"/>
          </a:p>
        </p:txBody>
      </p:sp>
    </p:spTree>
    <p:extLst>
      <p:ext uri="{BB962C8B-B14F-4D97-AF65-F5344CB8AC3E}">
        <p14:creationId xmlns:p14="http://schemas.microsoft.com/office/powerpoint/2010/main" val="3474485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992188" y="768350"/>
            <a:ext cx="5114925" cy="3836988"/>
          </a:xfrm>
          <a:ln/>
        </p:spPr>
      </p:sp>
      <p:sp>
        <p:nvSpPr>
          <p:cNvPr id="43011" name="备注占位符 2"/>
          <p:cNvSpPr>
            <a:spLocks noGrp="1"/>
          </p:cNvSpPr>
          <p:nvPr>
            <p:ph type="body" idx="1"/>
          </p:nvPr>
        </p:nvSpPr>
        <p:spPr>
          <a:noFill/>
        </p:spPr>
        <p:txBody>
          <a:bodyPr/>
          <a:lstStyle/>
          <a:p>
            <a:r>
              <a:rPr lang="en-US" altLang="zh-CN" dirty="0">
                <a:latin typeface="Times New Roman" panose="02020603050405020304" pitchFamily="18" charset="0"/>
                <a:ea typeface="+mn-ea"/>
              </a:rPr>
              <a:t>2004</a:t>
            </a:r>
            <a:r>
              <a:rPr lang="zh-CN" altLang="zh-CN" dirty="0">
                <a:latin typeface="Times New Roman" panose="02020603050405020304" pitchFamily="18" charset="0"/>
                <a:ea typeface="+mn-ea"/>
                <a:cs typeface="Times New Roman" panose="02020603050405020304" pitchFamily="18" charset="0"/>
              </a:rPr>
              <a:t>年到</a:t>
            </a:r>
            <a:r>
              <a:rPr lang="en-US" altLang="zh-CN" dirty="0">
                <a:latin typeface="Times New Roman" panose="02020603050405020304" pitchFamily="18" charset="0"/>
                <a:ea typeface="+mn-ea"/>
              </a:rPr>
              <a:t>2015</a:t>
            </a:r>
            <a:r>
              <a:rPr lang="zh-CN" altLang="zh-CN" dirty="0">
                <a:latin typeface="Times New Roman" panose="02020603050405020304" pitchFamily="18" charset="0"/>
                <a:ea typeface="+mn-ea"/>
                <a:cs typeface="Times New Roman" panose="02020603050405020304" pitchFamily="18" charset="0"/>
              </a:rPr>
              <a:t>年期间，</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问题的研究进入“算法分析时期”，</a:t>
            </a:r>
            <a:r>
              <a:rPr lang="en-US" altLang="zh-CN" dirty="0">
                <a:latin typeface="Times New Roman" panose="02020603050405020304" pitchFamily="18" charset="0"/>
                <a:ea typeface="+mn-ea"/>
              </a:rPr>
              <a:t>Dissanayake</a:t>
            </a:r>
            <a:r>
              <a:rPr lang="zh-CN" altLang="zh-CN" dirty="0">
                <a:latin typeface="Times New Roman" panose="02020603050405020304" pitchFamily="18" charset="0"/>
                <a:ea typeface="+mn-ea"/>
                <a:cs typeface="Times New Roman" panose="02020603050405020304" pitchFamily="18" charset="0"/>
              </a:rPr>
              <a:t>等人从状态的可观测性、状态估计的收敛性、一致性和算法计算效率等角度对这一时期的部分工作做了综述</a:t>
            </a:r>
            <a:r>
              <a:rPr lang="en-US" altLang="zh-CN" dirty="0">
                <a:latin typeface="Times New Roman" panose="02020603050405020304" pitchFamily="18" charset="0"/>
                <a:ea typeface="+mn-ea"/>
              </a:rPr>
              <a:t>[12]</a:t>
            </a:r>
            <a:r>
              <a:rPr lang="zh-CN" altLang="zh-CN" dirty="0">
                <a:latin typeface="Times New Roman" panose="02020603050405020304" pitchFamily="18" charset="0"/>
                <a:ea typeface="+mn-ea"/>
                <a:cs typeface="Times New Roman" panose="02020603050405020304" pitchFamily="18" charset="0"/>
              </a:rPr>
              <a:t>，很好地描述了</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基本特性研究的进展。同时期，</a:t>
            </a:r>
            <a:r>
              <a:rPr lang="en-US" altLang="zh-CN" dirty="0">
                <a:latin typeface="Times New Roman" panose="02020603050405020304" pitchFamily="18" charset="0"/>
                <a:ea typeface="+mn-ea"/>
              </a:rPr>
              <a:t>Cesar</a:t>
            </a:r>
            <a:r>
              <a:rPr lang="zh-CN" altLang="zh-CN" dirty="0">
                <a:latin typeface="Times New Roman" panose="02020603050405020304" pitchFamily="18" charset="0"/>
                <a:ea typeface="+mn-ea"/>
                <a:cs typeface="Times New Roman" panose="02020603050405020304" pitchFamily="18" charset="0"/>
              </a:rPr>
              <a:t>等人对</a:t>
            </a:r>
            <a:r>
              <a:rPr lang="en-US" altLang="zh-CN" dirty="0">
                <a:latin typeface="Times New Roman" panose="02020603050405020304" pitchFamily="18" charset="0"/>
                <a:ea typeface="+mn-ea"/>
              </a:rPr>
              <a:t>SLAM</a:t>
            </a:r>
            <a:r>
              <a:rPr lang="zh-CN" altLang="zh-CN" dirty="0">
                <a:latin typeface="Times New Roman" panose="02020603050405020304" pitchFamily="18" charset="0"/>
                <a:ea typeface="+mn-ea"/>
                <a:cs typeface="Times New Roman" panose="02020603050405020304" pitchFamily="18" charset="0"/>
              </a:rPr>
              <a:t>的研究做了系统性的总结，论述了包括算法的鲁棒性、应用的可扩展性、地图表示形式等问题</a:t>
            </a:r>
            <a:r>
              <a:rPr lang="en-US" altLang="zh-CN" dirty="0">
                <a:latin typeface="Times New Roman" panose="02020603050405020304" pitchFamily="18" charset="0"/>
                <a:ea typeface="+mn-ea"/>
              </a:rPr>
              <a:t>[13]</a:t>
            </a:r>
            <a:r>
              <a:rPr lang="zh-CN" altLang="zh-CN" dirty="0">
                <a:latin typeface="Times New Roman" panose="02020603050405020304" pitchFamily="18" charset="0"/>
                <a:ea typeface="+mn-ea"/>
                <a:cs typeface="Times New Roman" panose="02020603050405020304" pitchFamily="18" charset="0"/>
              </a:rPr>
              <a:t>。</a:t>
            </a:r>
            <a:endParaRPr lang="zh-CN" altLang="en-US" dirty="0"/>
          </a:p>
        </p:txBody>
      </p:sp>
      <p:sp>
        <p:nvSpPr>
          <p:cNvPr id="43012" name="灯片编号占位符 3"/>
          <p:cNvSpPr>
            <a:spLocks noGrp="1"/>
          </p:cNvSpPr>
          <p:nvPr>
            <p:ph type="sldNum" sz="quarter" idx="5"/>
          </p:nvPr>
        </p:nvSpPr>
        <p:spPr>
          <a:noFill/>
        </p:spPr>
        <p:txBody>
          <a:bodyPr/>
          <a:lstStyle>
            <a:lvl1pPr defTabSz="9906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A00C6B-7709-49F2-A886-F5FC01848AA7}" type="slidenum">
              <a:rPr lang="zh-CN" altLang="en-US" sz="1300"/>
              <a:pPr eaLnBrk="1" hangingPunct="1"/>
              <a:t>9</a:t>
            </a:fld>
            <a:endParaRPr lang="en-US" altLang="zh-CN" sz="1300"/>
          </a:p>
        </p:txBody>
      </p:sp>
    </p:spTree>
    <p:extLst>
      <p:ext uri="{BB962C8B-B14F-4D97-AF65-F5344CB8AC3E}">
        <p14:creationId xmlns:p14="http://schemas.microsoft.com/office/powerpoint/2010/main" val="326776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9AD65C0-FC57-4FD0-B71D-7D97651A3DB2}" type="datetimeFigureOut">
              <a:rPr lang="zh-CN" altLang="en-US" smtClean="0"/>
              <a:t>2019/12/20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5B20DC-ADEF-4EBE-BDC9-489F7847B5C6}" type="slidenum">
              <a:rPr lang="zh-CN" altLang="en-US" smtClean="0"/>
              <a:t>‹#›</a:t>
            </a:fld>
            <a:endParaRPr lang="zh-CN" altLang="en-US"/>
          </a:p>
        </p:txBody>
      </p:sp>
    </p:spTree>
    <p:extLst>
      <p:ext uri="{BB962C8B-B14F-4D97-AF65-F5344CB8AC3E}">
        <p14:creationId xmlns:p14="http://schemas.microsoft.com/office/powerpoint/2010/main" val="1636056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9AD65C0-FC57-4FD0-B71D-7D97651A3DB2}" type="datetimeFigureOut">
              <a:rPr lang="zh-CN" altLang="en-US" smtClean="0"/>
              <a:t>2019/12/20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5B20DC-ADEF-4EBE-BDC9-489F7847B5C6}" type="slidenum">
              <a:rPr lang="zh-CN" altLang="en-US" smtClean="0"/>
              <a:t>‹#›</a:t>
            </a:fld>
            <a:endParaRPr lang="zh-CN" altLang="en-US"/>
          </a:p>
        </p:txBody>
      </p:sp>
    </p:spTree>
    <p:extLst>
      <p:ext uri="{BB962C8B-B14F-4D97-AF65-F5344CB8AC3E}">
        <p14:creationId xmlns:p14="http://schemas.microsoft.com/office/powerpoint/2010/main" val="2278345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07758" y="365125"/>
            <a:ext cx="1478756"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71489" y="365125"/>
            <a:ext cx="4321969"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9AD65C0-FC57-4FD0-B71D-7D97651A3DB2}" type="datetimeFigureOut">
              <a:rPr lang="zh-CN" altLang="en-US" smtClean="0"/>
              <a:t>2019/12/20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5B20DC-ADEF-4EBE-BDC9-489F7847B5C6}" type="slidenum">
              <a:rPr lang="zh-CN" altLang="en-US" smtClean="0"/>
              <a:t>‹#›</a:t>
            </a:fld>
            <a:endParaRPr lang="zh-CN" altLang="en-US"/>
          </a:p>
        </p:txBody>
      </p:sp>
    </p:spTree>
    <p:extLst>
      <p:ext uri="{BB962C8B-B14F-4D97-AF65-F5344CB8AC3E}">
        <p14:creationId xmlns:p14="http://schemas.microsoft.com/office/powerpoint/2010/main" val="3036025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027" descr="logo－d-x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4419600"/>
            <a:ext cx="4419600"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029"/>
          <p:cNvGrpSpPr>
            <a:grpSpLocks/>
          </p:cNvGrpSpPr>
          <p:nvPr/>
        </p:nvGrpSpPr>
        <p:grpSpPr bwMode="auto">
          <a:xfrm>
            <a:off x="0" y="0"/>
            <a:ext cx="4876800" cy="2251075"/>
            <a:chOff x="0" y="0"/>
            <a:chExt cx="3072" cy="1418"/>
          </a:xfrm>
        </p:grpSpPr>
        <p:pic>
          <p:nvPicPr>
            <p:cNvPr id="6" name="Picture 1030" descr="logo－d-x1－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2688" cy="1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031"/>
            <p:cNvSpPr>
              <a:spLocks noChangeArrowheads="1"/>
            </p:cNvSpPr>
            <p:nvPr userDrawn="1"/>
          </p:nvSpPr>
          <p:spPr bwMode="auto">
            <a:xfrm>
              <a:off x="2256" y="288"/>
              <a:ext cx="816"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fontAlgn="base" hangingPunct="1">
                <a:spcBef>
                  <a:spcPct val="0"/>
                </a:spcBef>
                <a:spcAft>
                  <a:spcPct val="0"/>
                </a:spcAft>
              </a:pPr>
              <a:endParaRPr lang="zh-CN" altLang="en-US">
                <a:solidFill>
                  <a:srgbClr val="000000"/>
                </a:solidFill>
              </a:endParaRPr>
            </a:p>
          </p:txBody>
        </p:sp>
      </p:grpSp>
      <p:sp>
        <p:nvSpPr>
          <p:cNvPr id="8" name="Rectangle 1037"/>
          <p:cNvSpPr>
            <a:spLocks noChangeArrowheads="1"/>
          </p:cNvSpPr>
          <p:nvPr/>
        </p:nvSpPr>
        <p:spPr bwMode="auto">
          <a:xfrm flipV="1">
            <a:off x="304800" y="2743200"/>
            <a:ext cx="8610600" cy="65088"/>
          </a:xfrm>
          <a:prstGeom prst="rect">
            <a:avLst/>
          </a:prstGeom>
          <a:gradFill rotWithShape="0">
            <a:gsLst>
              <a:gs pos="0">
                <a:srgbClr val="3366FF"/>
              </a:gs>
              <a:gs pos="25000">
                <a:srgbClr val="01A78F"/>
              </a:gs>
              <a:gs pos="50000">
                <a:srgbClr val="FFFF00"/>
              </a:gs>
              <a:gs pos="75000">
                <a:srgbClr val="FF6633"/>
              </a:gs>
              <a:gs pos="100000">
                <a:srgbClr val="FF3399"/>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fontAlgn="base" hangingPunct="1">
              <a:spcBef>
                <a:spcPct val="0"/>
              </a:spcBef>
              <a:spcAft>
                <a:spcPct val="0"/>
              </a:spcAft>
            </a:pPr>
            <a:endParaRPr lang="zh-CN" altLang="en-US">
              <a:solidFill>
                <a:srgbClr val="000000"/>
              </a:solidFill>
            </a:endParaRPr>
          </a:p>
        </p:txBody>
      </p:sp>
      <p:sp>
        <p:nvSpPr>
          <p:cNvPr id="33800" name="Rectangle 1032"/>
          <p:cNvSpPr>
            <a:spLocks noGrp="1" noChangeArrowheads="1"/>
          </p:cNvSpPr>
          <p:nvPr>
            <p:ph type="ctrTitle"/>
          </p:nvPr>
        </p:nvSpPr>
        <p:spPr>
          <a:xfrm>
            <a:off x="2286000" y="1524000"/>
            <a:ext cx="6477000" cy="1143000"/>
          </a:xfrm>
        </p:spPr>
        <p:txBody>
          <a:bodyPr/>
          <a:lstStyle>
            <a:lvl1pPr>
              <a:defRPr/>
            </a:lvl1pPr>
          </a:lstStyle>
          <a:p>
            <a:pPr lvl="0"/>
            <a:r>
              <a:rPr lang="zh-CN" altLang="en-US" noProof="0"/>
              <a:t>单击此处编辑母版标题样式</a:t>
            </a:r>
          </a:p>
        </p:txBody>
      </p:sp>
      <p:sp>
        <p:nvSpPr>
          <p:cNvPr id="33801" name="Rectangle 103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a:t>单击此处编辑母版副标题样式</a:t>
            </a:r>
          </a:p>
        </p:txBody>
      </p:sp>
      <p:sp>
        <p:nvSpPr>
          <p:cNvPr id="9" name="Rectangle 10"/>
          <p:cNvSpPr>
            <a:spLocks noGrp="1" noChangeArrowheads="1"/>
          </p:cNvSpPr>
          <p:nvPr>
            <p:ph type="dt" sz="half" idx="10"/>
          </p:nvPr>
        </p:nvSpPr>
        <p:spPr/>
        <p:txBody>
          <a:bodyPr/>
          <a:lstStyle>
            <a:lvl1pPr>
              <a:defRPr kumimoji="0" sz="1400"/>
            </a:lvl1pPr>
          </a:lstStyle>
          <a:p>
            <a:pPr>
              <a:defRPr/>
            </a:pPr>
            <a:fld id="{57007236-39E8-429C-AF50-D63AE20ADA86}" type="datetime1">
              <a:rPr lang="zh-CN" altLang="en-US">
                <a:solidFill>
                  <a:srgbClr val="000000"/>
                </a:solidFill>
              </a:rPr>
              <a:pPr>
                <a:defRPr/>
              </a:pPr>
              <a:t>2019/12/20</a:t>
            </a:fld>
            <a:endParaRPr lang="en-US" altLang="zh-CN" dirty="0">
              <a:solidFill>
                <a:srgbClr val="000000"/>
              </a:solidFill>
            </a:endParaRPr>
          </a:p>
        </p:txBody>
      </p:sp>
      <p:sp>
        <p:nvSpPr>
          <p:cNvPr id="10" name="Rectangle 11"/>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11" name="Rectangle 12"/>
          <p:cNvSpPr>
            <a:spLocks noGrp="1" noChangeArrowheads="1"/>
          </p:cNvSpPr>
          <p:nvPr>
            <p:ph type="sldNum" sz="quarter" idx="12"/>
          </p:nvPr>
        </p:nvSpPr>
        <p:spPr/>
        <p:txBody>
          <a:bodyPr/>
          <a:lstStyle>
            <a:lvl1pPr>
              <a:defRPr/>
            </a:lvl1pPr>
          </a:lstStyle>
          <a:p>
            <a:fld id="{CC9B687E-C93D-44D9-9CC6-B0868873DB3F}"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977230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pPr>
              <a:defRPr/>
            </a:pPr>
            <a:fld id="{351FD273-5AFC-4F2B-A1C2-629E62179FF6}" type="datetime1">
              <a:rPr lang="zh-CN" altLang="en-US">
                <a:solidFill>
                  <a:srgbClr val="000000"/>
                </a:solidFill>
              </a:rPr>
              <a:pPr>
                <a:defRPr/>
              </a:pPr>
              <a:t>2019/12/20</a:t>
            </a:fld>
            <a:endParaRPr lang="en-US" altLang="zh-CN" dirty="0">
              <a:solidFill>
                <a:srgbClr val="000000"/>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sldNum" sz="quarter" idx="12"/>
          </p:nvPr>
        </p:nvSpPr>
        <p:spPr>
          <a:ln/>
        </p:spPr>
        <p:txBody>
          <a:bodyPr/>
          <a:lstStyle>
            <a:lvl1pPr>
              <a:defRPr/>
            </a:lvl1pPr>
          </a:lstStyle>
          <a:p>
            <a:fld id="{0C70A403-E3EF-4BE0-B8E6-FCE41277CC48}"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2533336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
          <p:cNvSpPr>
            <a:spLocks noGrp="1" noChangeArrowheads="1"/>
          </p:cNvSpPr>
          <p:nvPr>
            <p:ph type="dt" sz="half" idx="10"/>
          </p:nvPr>
        </p:nvSpPr>
        <p:spPr>
          <a:ln/>
        </p:spPr>
        <p:txBody>
          <a:bodyPr/>
          <a:lstStyle>
            <a:lvl1pPr>
              <a:defRPr/>
            </a:lvl1pPr>
          </a:lstStyle>
          <a:p>
            <a:pPr>
              <a:defRPr/>
            </a:pPr>
            <a:fld id="{6778EE4D-C250-42F1-B0BC-7C9284787FB0}" type="datetime1">
              <a:rPr lang="zh-CN" altLang="en-US">
                <a:solidFill>
                  <a:srgbClr val="000000"/>
                </a:solidFill>
              </a:rPr>
              <a:pPr>
                <a:defRPr/>
              </a:pPr>
              <a:t>2019/12/20</a:t>
            </a:fld>
            <a:endParaRPr lang="en-US" altLang="zh-CN" dirty="0">
              <a:solidFill>
                <a:srgbClr val="000000"/>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sldNum" sz="quarter" idx="12"/>
          </p:nvPr>
        </p:nvSpPr>
        <p:spPr>
          <a:ln/>
        </p:spPr>
        <p:txBody>
          <a:bodyPr/>
          <a:lstStyle>
            <a:lvl1pPr>
              <a:defRPr/>
            </a:lvl1pPr>
          </a:lstStyle>
          <a:p>
            <a:fld id="{E5611A12-6A50-4890-9C89-B4947478783A}"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750621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
          <p:cNvSpPr>
            <a:spLocks noGrp="1" noChangeArrowheads="1"/>
          </p:cNvSpPr>
          <p:nvPr>
            <p:ph type="dt" sz="half" idx="10"/>
          </p:nvPr>
        </p:nvSpPr>
        <p:spPr>
          <a:ln/>
        </p:spPr>
        <p:txBody>
          <a:bodyPr/>
          <a:lstStyle>
            <a:lvl1pPr>
              <a:defRPr/>
            </a:lvl1pPr>
          </a:lstStyle>
          <a:p>
            <a:pPr>
              <a:defRPr/>
            </a:pPr>
            <a:fld id="{D74C3E5E-20C1-493A-BCA0-045B03D70B3A}" type="datetime1">
              <a:rPr lang="zh-CN" altLang="en-US">
                <a:solidFill>
                  <a:srgbClr val="000000"/>
                </a:solidFill>
              </a:rPr>
              <a:pPr>
                <a:defRPr/>
              </a:pPr>
              <a:t>2019/12/20</a:t>
            </a:fld>
            <a:endParaRPr lang="en-US" altLang="zh-CN" dirty="0">
              <a:solidFill>
                <a:srgbClr val="000000"/>
              </a:solidFill>
            </a:endParaRPr>
          </a:p>
        </p:txBody>
      </p:sp>
      <p:sp>
        <p:nvSpPr>
          <p:cNvPr id="8" name="Rectangle 11"/>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2"/>
          <p:cNvSpPr>
            <a:spLocks noGrp="1" noChangeArrowheads="1"/>
          </p:cNvSpPr>
          <p:nvPr>
            <p:ph type="sldNum" sz="quarter" idx="12"/>
          </p:nvPr>
        </p:nvSpPr>
        <p:spPr>
          <a:ln/>
        </p:spPr>
        <p:txBody>
          <a:bodyPr/>
          <a:lstStyle>
            <a:lvl1pPr>
              <a:defRPr/>
            </a:lvl1pPr>
          </a:lstStyle>
          <a:p>
            <a:fld id="{56FBCF91-499E-41C5-A982-7A186D5AAFE3}"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0436245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0"/>
          <p:cNvSpPr>
            <a:spLocks noGrp="1" noChangeArrowheads="1"/>
          </p:cNvSpPr>
          <p:nvPr>
            <p:ph type="dt" sz="half" idx="10"/>
          </p:nvPr>
        </p:nvSpPr>
        <p:spPr>
          <a:ln/>
        </p:spPr>
        <p:txBody>
          <a:bodyPr/>
          <a:lstStyle>
            <a:lvl1pPr>
              <a:defRPr/>
            </a:lvl1pPr>
          </a:lstStyle>
          <a:p>
            <a:pPr>
              <a:defRPr/>
            </a:pPr>
            <a:fld id="{529AD5E6-6CF6-49BB-AB19-B6584AFB7B91}" type="datetime1">
              <a:rPr lang="zh-CN" altLang="en-US">
                <a:solidFill>
                  <a:srgbClr val="000000"/>
                </a:solidFill>
              </a:rPr>
              <a:pPr>
                <a:defRPr/>
              </a:pPr>
              <a:t>2019/12/20</a:t>
            </a:fld>
            <a:endParaRPr lang="en-US" altLang="zh-CN" dirty="0">
              <a:solidFill>
                <a:srgbClr val="000000"/>
              </a:solidFill>
            </a:endParaRPr>
          </a:p>
        </p:txBody>
      </p:sp>
      <p:sp>
        <p:nvSpPr>
          <p:cNvPr id="4" name="Rectangle 11"/>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sldNum" sz="quarter" idx="12"/>
          </p:nvPr>
        </p:nvSpPr>
        <p:spPr>
          <a:ln/>
        </p:spPr>
        <p:txBody>
          <a:bodyPr/>
          <a:lstStyle>
            <a:lvl1pPr>
              <a:defRPr/>
            </a:lvl1pPr>
          </a:lstStyle>
          <a:p>
            <a:fld id="{403E81C1-C71E-4228-A79D-7399FFA8543E}"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1186066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fld id="{B24F34DF-0A0A-47C6-AEC5-F7C0F4C71A55}" type="datetime1">
              <a:rPr lang="zh-CN" altLang="en-US">
                <a:solidFill>
                  <a:srgbClr val="000000"/>
                </a:solidFill>
              </a:rPr>
              <a:pPr>
                <a:defRPr/>
              </a:pPr>
              <a:t>2019/12/20</a:t>
            </a:fld>
            <a:endParaRPr lang="en-US" altLang="zh-CN" dirty="0">
              <a:solidFill>
                <a:srgbClr val="000000"/>
              </a:solidFill>
            </a:endParaRPr>
          </a:p>
        </p:txBody>
      </p:sp>
      <p:sp>
        <p:nvSpPr>
          <p:cNvPr id="3" name="Rectangle 11"/>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sldNum" sz="quarter" idx="12"/>
          </p:nvPr>
        </p:nvSpPr>
        <p:spPr>
          <a:ln/>
        </p:spPr>
        <p:txBody>
          <a:bodyPr/>
          <a:lstStyle>
            <a:lvl1pPr>
              <a:defRPr/>
            </a:lvl1pPr>
          </a:lstStyle>
          <a:p>
            <a:fld id="{05EC2442-64ED-49AC-9A7C-1620500E90C2}"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7963913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fld id="{A45E2A90-788D-4682-8D3E-EE212658ECE2}" type="datetime1">
              <a:rPr lang="zh-CN" altLang="en-US">
                <a:solidFill>
                  <a:srgbClr val="000000"/>
                </a:solidFill>
              </a:rPr>
              <a:pPr>
                <a:defRPr/>
              </a:pPr>
              <a:t>2019/12/20</a:t>
            </a:fld>
            <a:endParaRPr lang="en-US" altLang="zh-CN" dirty="0">
              <a:solidFill>
                <a:srgbClr val="000000"/>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2"/>
          <p:cNvSpPr>
            <a:spLocks noGrp="1" noChangeArrowheads="1"/>
          </p:cNvSpPr>
          <p:nvPr>
            <p:ph type="sldNum" sz="quarter" idx="12"/>
          </p:nvPr>
        </p:nvSpPr>
        <p:spPr>
          <a:ln/>
        </p:spPr>
        <p:txBody>
          <a:bodyPr/>
          <a:lstStyle>
            <a:lvl1pPr>
              <a:defRPr/>
            </a:lvl1pPr>
          </a:lstStyle>
          <a:p>
            <a:fld id="{97E1C77E-8262-464A-832C-EEAD9571AF51}"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8338410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fld id="{D56BC3D1-65ED-48CD-AB83-52465526735D}" type="datetime1">
              <a:rPr lang="zh-CN" altLang="en-US">
                <a:solidFill>
                  <a:srgbClr val="000000"/>
                </a:solidFill>
              </a:rPr>
              <a:pPr>
                <a:defRPr/>
              </a:pPr>
              <a:t>2019/12/20</a:t>
            </a:fld>
            <a:endParaRPr lang="en-US" altLang="zh-CN" dirty="0">
              <a:solidFill>
                <a:srgbClr val="000000"/>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2"/>
          <p:cNvSpPr>
            <a:spLocks noGrp="1" noChangeArrowheads="1"/>
          </p:cNvSpPr>
          <p:nvPr>
            <p:ph type="sldNum" sz="quarter" idx="12"/>
          </p:nvPr>
        </p:nvSpPr>
        <p:spPr>
          <a:ln/>
        </p:spPr>
        <p:txBody>
          <a:bodyPr/>
          <a:lstStyle>
            <a:lvl1pPr>
              <a:defRPr/>
            </a:lvl1pPr>
          </a:lstStyle>
          <a:p>
            <a:fld id="{F5A9F030-0BAA-4DBC-8972-702A9A81E737}"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056445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9AD65C0-FC57-4FD0-B71D-7D97651A3DB2}" type="datetimeFigureOut">
              <a:rPr lang="zh-CN" altLang="en-US" smtClean="0"/>
              <a:t>2019/12/20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5B20DC-ADEF-4EBE-BDC9-489F7847B5C6}" type="slidenum">
              <a:rPr lang="zh-CN" altLang="en-US" smtClean="0"/>
              <a:t>‹#›</a:t>
            </a:fld>
            <a:endParaRPr lang="zh-CN" altLang="en-US"/>
          </a:p>
        </p:txBody>
      </p:sp>
    </p:spTree>
    <p:extLst>
      <p:ext uri="{BB962C8B-B14F-4D97-AF65-F5344CB8AC3E}">
        <p14:creationId xmlns:p14="http://schemas.microsoft.com/office/powerpoint/2010/main" val="32154307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pPr>
              <a:defRPr/>
            </a:pPr>
            <a:fld id="{9DE00E49-861E-4228-9DE5-B3292F34871D}" type="datetime1">
              <a:rPr lang="zh-CN" altLang="en-US">
                <a:solidFill>
                  <a:srgbClr val="000000"/>
                </a:solidFill>
              </a:rPr>
              <a:pPr>
                <a:defRPr/>
              </a:pPr>
              <a:t>2019/12/20</a:t>
            </a:fld>
            <a:endParaRPr lang="en-US" altLang="zh-CN" dirty="0">
              <a:solidFill>
                <a:srgbClr val="000000"/>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sldNum" sz="quarter" idx="12"/>
          </p:nvPr>
        </p:nvSpPr>
        <p:spPr>
          <a:ln/>
        </p:spPr>
        <p:txBody>
          <a:bodyPr/>
          <a:lstStyle>
            <a:lvl1pPr>
              <a:defRPr/>
            </a:lvl1pPr>
          </a:lstStyle>
          <a:p>
            <a:fld id="{B379D85E-6DB2-44B2-8CD1-D65C45194D91}"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488843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80225" y="76200"/>
            <a:ext cx="2063750" cy="5980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76200"/>
            <a:ext cx="6042025" cy="5980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pPr>
              <a:defRPr/>
            </a:pPr>
            <a:fld id="{E5398293-2B8F-4E25-8941-9016720460DE}" type="datetime1">
              <a:rPr lang="zh-CN" altLang="en-US">
                <a:solidFill>
                  <a:srgbClr val="000000"/>
                </a:solidFill>
              </a:rPr>
              <a:pPr>
                <a:defRPr/>
              </a:pPr>
              <a:t>2019/12/20</a:t>
            </a:fld>
            <a:endParaRPr lang="en-US" altLang="zh-CN" dirty="0">
              <a:solidFill>
                <a:srgbClr val="000000"/>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sldNum" sz="quarter" idx="12"/>
          </p:nvPr>
        </p:nvSpPr>
        <p:spPr>
          <a:ln/>
        </p:spPr>
        <p:txBody>
          <a:bodyPr/>
          <a:lstStyle>
            <a:lvl1pPr>
              <a:defRPr/>
            </a:lvl1pPr>
          </a:lstStyle>
          <a:p>
            <a:fld id="{79DA2AB2-49CC-4398-BE73-250BB582C23C}"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8864978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76200"/>
            <a:ext cx="8258175" cy="59801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10"/>
          <p:cNvSpPr>
            <a:spLocks noGrp="1" noChangeArrowheads="1"/>
          </p:cNvSpPr>
          <p:nvPr>
            <p:ph type="dt" sz="half" idx="10"/>
          </p:nvPr>
        </p:nvSpPr>
        <p:spPr>
          <a:ln/>
        </p:spPr>
        <p:txBody>
          <a:bodyPr/>
          <a:lstStyle>
            <a:lvl1pPr>
              <a:defRPr/>
            </a:lvl1pPr>
          </a:lstStyle>
          <a:p>
            <a:pPr>
              <a:defRPr/>
            </a:pPr>
            <a:fld id="{6142166F-0F0B-425F-85D7-97CA8992D8BC}" type="datetime1">
              <a:rPr lang="zh-CN" altLang="en-US">
                <a:solidFill>
                  <a:srgbClr val="000000"/>
                </a:solidFill>
              </a:rPr>
              <a:pPr>
                <a:defRPr/>
              </a:pPr>
              <a:t>2019/12/20</a:t>
            </a:fld>
            <a:endParaRPr lang="en-US" altLang="zh-CN" dirty="0">
              <a:solidFill>
                <a:srgbClr val="000000"/>
              </a:solidFill>
            </a:endParaRPr>
          </a:p>
        </p:txBody>
      </p:sp>
      <p:sp>
        <p:nvSpPr>
          <p:cNvPr id="4" name="Rectangle 11"/>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sldNum" sz="quarter" idx="12"/>
          </p:nvPr>
        </p:nvSpPr>
        <p:spPr>
          <a:ln/>
        </p:spPr>
        <p:txBody>
          <a:bodyPr/>
          <a:lstStyle>
            <a:lvl1pPr>
              <a:defRPr/>
            </a:lvl1pPr>
          </a:lstStyle>
          <a:p>
            <a:fld id="{76EC4E8A-90CE-4EED-A29E-C87B2C6903F5}"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0671849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057400" y="76200"/>
            <a:ext cx="6886575"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600200"/>
            <a:ext cx="8116888" cy="4456113"/>
          </a:xfrm>
        </p:spPr>
        <p:txBody>
          <a:bodyPr/>
          <a:lstStyle/>
          <a:p>
            <a:pPr lvl="0"/>
            <a:endParaRPr lang="zh-CN" altLang="en-US" noProof="0"/>
          </a:p>
        </p:txBody>
      </p:sp>
      <p:sp>
        <p:nvSpPr>
          <p:cNvPr id="4" name="Rectangle 10"/>
          <p:cNvSpPr>
            <a:spLocks noGrp="1" noChangeArrowheads="1"/>
          </p:cNvSpPr>
          <p:nvPr>
            <p:ph type="dt" sz="half" idx="10"/>
          </p:nvPr>
        </p:nvSpPr>
        <p:spPr>
          <a:ln/>
        </p:spPr>
        <p:txBody>
          <a:bodyPr/>
          <a:lstStyle>
            <a:lvl1pPr>
              <a:defRPr/>
            </a:lvl1pPr>
          </a:lstStyle>
          <a:p>
            <a:pPr>
              <a:defRPr/>
            </a:pPr>
            <a:fld id="{FB05E8D8-CD1B-44DC-BE3F-5DA705219168}" type="datetime1">
              <a:rPr lang="zh-CN" altLang="en-US">
                <a:solidFill>
                  <a:srgbClr val="000000"/>
                </a:solidFill>
              </a:rPr>
              <a:pPr>
                <a:defRPr/>
              </a:pPr>
              <a:t>2019/12/20</a:t>
            </a:fld>
            <a:endParaRPr lang="en-US" altLang="zh-CN" dirty="0">
              <a:solidFill>
                <a:srgbClr val="000000"/>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sldNum" sz="quarter" idx="12"/>
          </p:nvPr>
        </p:nvSpPr>
        <p:spPr>
          <a:ln/>
        </p:spPr>
        <p:txBody>
          <a:bodyPr/>
          <a:lstStyle>
            <a:lvl1pPr>
              <a:defRPr/>
            </a:lvl1pPr>
          </a:lstStyle>
          <a:p>
            <a:fld id="{3BB62B3F-1932-45D0-A14F-E9E763339359}"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190823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1"/>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9AD65C0-FC57-4FD0-B71D-7D97651A3DB2}" type="datetimeFigureOut">
              <a:rPr lang="zh-CN" altLang="en-US" smtClean="0"/>
              <a:t>2019/12/20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5B20DC-ADEF-4EBE-BDC9-489F7847B5C6}" type="slidenum">
              <a:rPr lang="zh-CN" altLang="en-US" smtClean="0"/>
              <a:t>‹#›</a:t>
            </a:fld>
            <a:endParaRPr lang="zh-CN" altLang="en-US"/>
          </a:p>
        </p:txBody>
      </p:sp>
    </p:spTree>
    <p:extLst>
      <p:ext uri="{BB962C8B-B14F-4D97-AF65-F5344CB8AC3E}">
        <p14:creationId xmlns:p14="http://schemas.microsoft.com/office/powerpoint/2010/main" val="1907626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71488" y="1825625"/>
            <a:ext cx="2900363"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486151" y="1825625"/>
            <a:ext cx="2900363"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9AD65C0-FC57-4FD0-B71D-7D97651A3DB2}" type="datetimeFigureOut">
              <a:rPr lang="zh-CN" altLang="en-US" smtClean="0"/>
              <a:t>2019/12/20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5B20DC-ADEF-4EBE-BDC9-489F7847B5C6}" type="slidenum">
              <a:rPr lang="zh-CN" altLang="en-US" smtClean="0"/>
              <a:t>‹#›</a:t>
            </a:fld>
            <a:endParaRPr lang="zh-CN" altLang="en-US"/>
          </a:p>
        </p:txBody>
      </p:sp>
    </p:spTree>
    <p:extLst>
      <p:ext uri="{BB962C8B-B14F-4D97-AF65-F5344CB8AC3E}">
        <p14:creationId xmlns:p14="http://schemas.microsoft.com/office/powerpoint/2010/main" val="2823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8"/>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1"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9AD65C0-FC57-4FD0-B71D-7D97651A3DB2}" type="datetimeFigureOut">
              <a:rPr lang="zh-CN" altLang="en-US" smtClean="0"/>
              <a:t>2019/12/20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5B20DC-ADEF-4EBE-BDC9-489F7847B5C6}" type="slidenum">
              <a:rPr lang="zh-CN" altLang="en-US" smtClean="0"/>
              <a:t>‹#›</a:t>
            </a:fld>
            <a:endParaRPr lang="zh-CN" altLang="en-US"/>
          </a:p>
        </p:txBody>
      </p:sp>
    </p:spTree>
    <p:extLst>
      <p:ext uri="{BB962C8B-B14F-4D97-AF65-F5344CB8AC3E}">
        <p14:creationId xmlns:p14="http://schemas.microsoft.com/office/powerpoint/2010/main" val="1192556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9AD65C0-FC57-4FD0-B71D-7D97651A3DB2}" type="datetimeFigureOut">
              <a:rPr lang="zh-CN" altLang="en-US" smtClean="0"/>
              <a:t>2019/12/20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5B20DC-ADEF-4EBE-BDC9-489F7847B5C6}" type="slidenum">
              <a:rPr lang="zh-CN" altLang="en-US" smtClean="0"/>
              <a:t>‹#›</a:t>
            </a:fld>
            <a:endParaRPr lang="zh-CN" altLang="en-US"/>
          </a:p>
        </p:txBody>
      </p:sp>
    </p:spTree>
    <p:extLst>
      <p:ext uri="{BB962C8B-B14F-4D97-AF65-F5344CB8AC3E}">
        <p14:creationId xmlns:p14="http://schemas.microsoft.com/office/powerpoint/2010/main" val="1345182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9AD65C0-FC57-4FD0-B71D-7D97651A3DB2}" type="datetimeFigureOut">
              <a:rPr lang="zh-CN" altLang="en-US" smtClean="0"/>
              <a:t>2019/12/20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5B20DC-ADEF-4EBE-BDC9-489F7847B5C6}" type="slidenum">
              <a:rPr lang="zh-CN" altLang="en-US" smtClean="0"/>
              <a:t>‹#›</a:t>
            </a:fld>
            <a:endParaRPr lang="zh-CN" altLang="en-US"/>
          </a:p>
        </p:txBody>
      </p:sp>
    </p:spTree>
    <p:extLst>
      <p:ext uri="{BB962C8B-B14F-4D97-AF65-F5344CB8AC3E}">
        <p14:creationId xmlns:p14="http://schemas.microsoft.com/office/powerpoint/2010/main" val="798396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9AD65C0-FC57-4FD0-B71D-7D97651A3DB2}" type="datetimeFigureOut">
              <a:rPr lang="zh-CN" altLang="en-US" smtClean="0"/>
              <a:t>2019/12/20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5B20DC-ADEF-4EBE-BDC9-489F7847B5C6}" type="slidenum">
              <a:rPr lang="zh-CN" altLang="en-US" smtClean="0"/>
              <a:t>‹#›</a:t>
            </a:fld>
            <a:endParaRPr lang="zh-CN" altLang="en-US"/>
          </a:p>
        </p:txBody>
      </p:sp>
    </p:spTree>
    <p:extLst>
      <p:ext uri="{BB962C8B-B14F-4D97-AF65-F5344CB8AC3E}">
        <p14:creationId xmlns:p14="http://schemas.microsoft.com/office/powerpoint/2010/main" val="648001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9AD65C0-FC57-4FD0-B71D-7D97651A3DB2}" type="datetimeFigureOut">
              <a:rPr lang="zh-CN" altLang="en-US" smtClean="0"/>
              <a:t>2019/12/20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5B20DC-ADEF-4EBE-BDC9-489F7847B5C6}" type="slidenum">
              <a:rPr lang="zh-CN" altLang="en-US" smtClean="0"/>
              <a:t>‹#›</a:t>
            </a:fld>
            <a:endParaRPr lang="zh-CN" altLang="en-US"/>
          </a:p>
        </p:txBody>
      </p:sp>
    </p:spTree>
    <p:extLst>
      <p:ext uri="{BB962C8B-B14F-4D97-AF65-F5344CB8AC3E}">
        <p14:creationId xmlns:p14="http://schemas.microsoft.com/office/powerpoint/2010/main" val="4025730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9AD65C0-FC57-4FD0-B71D-7D97651A3DB2}" type="datetimeFigureOut">
              <a:rPr lang="zh-CN" altLang="en-US" smtClean="0"/>
              <a:t>2019/12/20</a:t>
            </a:fld>
            <a:endParaRPr lang="zh-CN" altLang="en-US"/>
          </a:p>
        </p:txBody>
      </p:sp>
      <p:sp>
        <p:nvSpPr>
          <p:cNvPr id="5" name="页脚占位符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E5B20DC-ADEF-4EBE-BDC9-489F7847B5C6}" type="slidenum">
              <a:rPr lang="zh-CN" altLang="en-US" smtClean="0"/>
              <a:t>‹#›</a:t>
            </a:fld>
            <a:endParaRPr lang="zh-CN" altLang="en-US"/>
          </a:p>
        </p:txBody>
      </p:sp>
    </p:spTree>
    <p:extLst>
      <p:ext uri="{BB962C8B-B14F-4D97-AF65-F5344CB8AC3E}">
        <p14:creationId xmlns:p14="http://schemas.microsoft.com/office/powerpoint/2010/main" val="23012073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4191000" y="4525963"/>
            <a:ext cx="4953000" cy="2332037"/>
            <a:chOff x="2640" y="2784"/>
            <a:chExt cx="3120" cy="1469"/>
          </a:xfrm>
        </p:grpSpPr>
        <p:pic>
          <p:nvPicPr>
            <p:cNvPr id="1037" name="Picture 3" descr="logo－d-x1"/>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976" y="2784"/>
              <a:ext cx="2784" cy="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8" name="Rectangle 4"/>
            <p:cNvSpPr>
              <a:spLocks noChangeArrowheads="1"/>
            </p:cNvSpPr>
            <p:nvPr userDrawn="1"/>
          </p:nvSpPr>
          <p:spPr bwMode="auto">
            <a:xfrm>
              <a:off x="2640" y="3696"/>
              <a:ext cx="1152" cy="3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fontAlgn="base" hangingPunct="1">
                <a:spcBef>
                  <a:spcPct val="0"/>
                </a:spcBef>
                <a:spcAft>
                  <a:spcPct val="0"/>
                </a:spcAft>
              </a:pPr>
              <a:endParaRPr lang="zh-CN" altLang="en-US">
                <a:solidFill>
                  <a:srgbClr val="000000"/>
                </a:solidFill>
              </a:endParaRPr>
            </a:p>
          </p:txBody>
        </p:sp>
      </p:grpSp>
      <p:grpSp>
        <p:nvGrpSpPr>
          <p:cNvPr id="1027" name="Group 5"/>
          <p:cNvGrpSpPr>
            <a:grpSpLocks/>
          </p:cNvGrpSpPr>
          <p:nvPr/>
        </p:nvGrpSpPr>
        <p:grpSpPr bwMode="auto">
          <a:xfrm>
            <a:off x="0" y="34925"/>
            <a:ext cx="4876800" cy="2251075"/>
            <a:chOff x="0" y="0"/>
            <a:chExt cx="3072" cy="1418"/>
          </a:xfrm>
        </p:grpSpPr>
        <p:pic>
          <p:nvPicPr>
            <p:cNvPr id="1035" name="Picture 6" descr="logo－d-x1－1"/>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2688" cy="1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6" name="Rectangle 7"/>
            <p:cNvSpPr>
              <a:spLocks noChangeArrowheads="1"/>
            </p:cNvSpPr>
            <p:nvPr userDrawn="1"/>
          </p:nvSpPr>
          <p:spPr bwMode="auto">
            <a:xfrm>
              <a:off x="2256" y="288"/>
              <a:ext cx="816"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fontAlgn="base" hangingPunct="1">
                <a:spcBef>
                  <a:spcPct val="0"/>
                </a:spcBef>
                <a:spcAft>
                  <a:spcPct val="0"/>
                </a:spcAft>
              </a:pPr>
              <a:endParaRPr lang="zh-CN" altLang="en-US">
                <a:solidFill>
                  <a:srgbClr val="000000"/>
                </a:solidFill>
              </a:endParaRPr>
            </a:p>
          </p:txBody>
        </p:sp>
      </p:grpSp>
      <p:sp>
        <p:nvSpPr>
          <p:cNvPr id="1028" name="Rectangle 8"/>
          <p:cNvSpPr>
            <a:spLocks noGrp="1" noChangeArrowheads="1"/>
          </p:cNvSpPr>
          <p:nvPr>
            <p:ph type="title"/>
          </p:nvPr>
        </p:nvSpPr>
        <p:spPr bwMode="auto">
          <a:xfrm>
            <a:off x="392113" y="76200"/>
            <a:ext cx="8447087"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9" name="Rectangle 9"/>
          <p:cNvSpPr>
            <a:spLocks noGrp="1" noChangeArrowheads="1"/>
          </p:cNvSpPr>
          <p:nvPr>
            <p:ph type="body" idx="1"/>
          </p:nvPr>
        </p:nvSpPr>
        <p:spPr bwMode="auto">
          <a:xfrm>
            <a:off x="685800" y="1600200"/>
            <a:ext cx="8116888" cy="445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0" name="Rectangle 13"/>
          <p:cNvSpPr>
            <a:spLocks noChangeArrowheads="1"/>
          </p:cNvSpPr>
          <p:nvPr/>
        </p:nvSpPr>
        <p:spPr bwMode="auto">
          <a:xfrm flipV="1">
            <a:off x="392113" y="981075"/>
            <a:ext cx="8447087" cy="53975"/>
          </a:xfrm>
          <a:prstGeom prst="rect">
            <a:avLst/>
          </a:prstGeom>
          <a:gradFill rotWithShape="0">
            <a:gsLst>
              <a:gs pos="0">
                <a:srgbClr val="3366FF"/>
              </a:gs>
              <a:gs pos="25000">
                <a:srgbClr val="01A78F"/>
              </a:gs>
              <a:gs pos="50000">
                <a:srgbClr val="FFFF00"/>
              </a:gs>
              <a:gs pos="75000">
                <a:srgbClr val="FF6633"/>
              </a:gs>
              <a:gs pos="100000">
                <a:srgbClr val="FF3399"/>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fontAlgn="base" hangingPunct="1">
              <a:spcBef>
                <a:spcPct val="0"/>
              </a:spcBef>
              <a:spcAft>
                <a:spcPct val="0"/>
              </a:spcAft>
            </a:pPr>
            <a:endParaRPr lang="zh-CN" altLang="en-US">
              <a:solidFill>
                <a:srgbClr val="000000"/>
              </a:solidFill>
            </a:endParaRPr>
          </a:p>
        </p:txBody>
      </p:sp>
      <p:pic>
        <p:nvPicPr>
          <p:cNvPr id="1031" name="Picture 15" descr="tu-0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05825" y="6350"/>
            <a:ext cx="6191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8" name="Rectangle 10"/>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0" sz="1400"/>
            </a:lvl1pPr>
          </a:lstStyle>
          <a:p>
            <a:pPr fontAlgn="base">
              <a:spcBef>
                <a:spcPct val="0"/>
              </a:spcBef>
              <a:spcAft>
                <a:spcPct val="0"/>
              </a:spcAft>
              <a:defRPr/>
            </a:pPr>
            <a:fld id="{3FC6CAAB-BD13-425F-8C90-831C20163197}" type="datetime1">
              <a:rPr lang="zh-CN" altLang="en-US">
                <a:solidFill>
                  <a:srgbClr val="000000"/>
                </a:solidFill>
              </a:rPr>
              <a:pPr fontAlgn="base">
                <a:spcBef>
                  <a:spcPct val="0"/>
                </a:spcBef>
                <a:spcAft>
                  <a:spcPct val="0"/>
                </a:spcAft>
                <a:defRPr/>
              </a:pPr>
              <a:t>2019/12/20</a:t>
            </a:fld>
            <a:endParaRPr lang="en-US" altLang="zh-CN" dirty="0">
              <a:solidFill>
                <a:srgbClr val="000000"/>
              </a:solidFill>
            </a:endParaRPr>
          </a:p>
        </p:txBody>
      </p:sp>
      <p:sp>
        <p:nvSpPr>
          <p:cNvPr id="32779" name="Rectangle 11"/>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kumimoji="0" sz="1400"/>
            </a:lvl1pPr>
          </a:lstStyle>
          <a:p>
            <a:pPr fontAlgn="base">
              <a:spcBef>
                <a:spcPct val="0"/>
              </a:spcBef>
              <a:spcAft>
                <a:spcPct val="0"/>
              </a:spcAft>
              <a:defRPr/>
            </a:pPr>
            <a:endParaRPr lang="en-US" altLang="zh-CN">
              <a:solidFill>
                <a:srgbClr val="000000"/>
              </a:solidFill>
            </a:endParaRPr>
          </a:p>
        </p:txBody>
      </p:sp>
      <p:sp>
        <p:nvSpPr>
          <p:cNvPr id="32780" name="Rectangle 12"/>
          <p:cNvSpPr>
            <a:spLocks noGrp="1" noChangeArrowheads="1"/>
          </p:cNvSpPr>
          <p:nvPr>
            <p:ph type="sldNum" sz="quarter" idx="4"/>
          </p:nvPr>
        </p:nvSpPr>
        <p:spPr bwMode="auto">
          <a:xfrm>
            <a:off x="713105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0" sz="1400" b="1">
                <a:latin typeface="Arial" panose="020B0604020202020204" pitchFamily="34" charset="0"/>
                <a:cs typeface="Arial" panose="020B0604020202020204" pitchFamily="34" charset="0"/>
              </a:defRPr>
            </a:lvl1pPr>
          </a:lstStyle>
          <a:p>
            <a:pPr fontAlgn="base">
              <a:spcBef>
                <a:spcPct val="0"/>
              </a:spcBef>
              <a:spcAft>
                <a:spcPct val="0"/>
              </a:spcAft>
            </a:pPr>
            <a:fld id="{CFF54F71-F02A-4911-AD35-84B516048CF8}" type="slidenum">
              <a:rPr lang="zh-CN" altLang="en-US">
                <a:solidFill>
                  <a:srgbClr val="000000"/>
                </a:solidFill>
              </a:rPr>
              <a:pPr fontAlgn="base">
                <a:spcBef>
                  <a:spcPct val="0"/>
                </a:spcBef>
                <a:spcAft>
                  <a:spcPct val="0"/>
                </a:spcAft>
              </a:pPr>
              <a:t>‹#›</a:t>
            </a:fld>
            <a:endParaRPr lang="en-US" altLang="zh-CN">
              <a:solidFill>
                <a:srgbClr val="000000"/>
              </a:solidFill>
            </a:endParaRPr>
          </a:p>
        </p:txBody>
      </p:sp>
    </p:spTree>
    <p:extLst>
      <p:ext uri="{BB962C8B-B14F-4D97-AF65-F5344CB8AC3E}">
        <p14:creationId xmlns:p14="http://schemas.microsoft.com/office/powerpoint/2010/main" val="1147282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rtl="0" eaLnBrk="0" fontAlgn="base" hangingPunct="0">
        <a:spcBef>
          <a:spcPct val="0"/>
        </a:spcBef>
        <a:spcAft>
          <a:spcPct val="0"/>
        </a:spcAft>
        <a:defRPr kumimoji="1" sz="4000" b="1">
          <a:solidFill>
            <a:schemeClr val="tx2"/>
          </a:solidFill>
          <a:latin typeface="黑体" pitchFamily="49" charset="-122"/>
          <a:ea typeface="黑体" pitchFamily="49" charset="-122"/>
          <a:cs typeface="+mj-cs"/>
        </a:defRPr>
      </a:lvl1pPr>
      <a:lvl2pPr algn="ctr" rtl="0" eaLnBrk="0" fontAlgn="base" hangingPunct="0">
        <a:spcBef>
          <a:spcPct val="0"/>
        </a:spcBef>
        <a:spcAft>
          <a:spcPct val="0"/>
        </a:spcAft>
        <a:defRPr kumimoji="1" sz="4000" b="1">
          <a:solidFill>
            <a:schemeClr val="tx2"/>
          </a:solidFill>
          <a:latin typeface="黑体" pitchFamily="49" charset="-122"/>
          <a:ea typeface="黑体" pitchFamily="49" charset="-122"/>
        </a:defRPr>
      </a:lvl2pPr>
      <a:lvl3pPr algn="ctr" rtl="0" eaLnBrk="0" fontAlgn="base" hangingPunct="0">
        <a:spcBef>
          <a:spcPct val="0"/>
        </a:spcBef>
        <a:spcAft>
          <a:spcPct val="0"/>
        </a:spcAft>
        <a:defRPr kumimoji="1" sz="4000" b="1">
          <a:solidFill>
            <a:schemeClr val="tx2"/>
          </a:solidFill>
          <a:latin typeface="黑体" pitchFamily="49" charset="-122"/>
          <a:ea typeface="黑体" pitchFamily="49" charset="-122"/>
        </a:defRPr>
      </a:lvl3pPr>
      <a:lvl4pPr algn="ctr" rtl="0" eaLnBrk="0" fontAlgn="base" hangingPunct="0">
        <a:spcBef>
          <a:spcPct val="0"/>
        </a:spcBef>
        <a:spcAft>
          <a:spcPct val="0"/>
        </a:spcAft>
        <a:defRPr kumimoji="1" sz="4000" b="1">
          <a:solidFill>
            <a:schemeClr val="tx2"/>
          </a:solidFill>
          <a:latin typeface="黑体" pitchFamily="49" charset="-122"/>
          <a:ea typeface="黑体" pitchFamily="49" charset="-122"/>
        </a:defRPr>
      </a:lvl4pPr>
      <a:lvl5pPr algn="ctr" rtl="0" eaLnBrk="0" fontAlgn="base" hangingPunct="0">
        <a:spcBef>
          <a:spcPct val="0"/>
        </a:spcBef>
        <a:spcAft>
          <a:spcPct val="0"/>
        </a:spcAft>
        <a:defRPr kumimoji="1" sz="4000" b="1">
          <a:solidFill>
            <a:schemeClr val="tx2"/>
          </a:solidFill>
          <a:latin typeface="黑体" pitchFamily="49" charset="-122"/>
          <a:ea typeface="黑体" pitchFamily="49" charset="-122"/>
        </a:defRPr>
      </a:lvl5pPr>
      <a:lvl6pPr marL="457200" algn="l" rtl="0" fontAlgn="base">
        <a:spcBef>
          <a:spcPct val="0"/>
        </a:spcBef>
        <a:spcAft>
          <a:spcPct val="0"/>
        </a:spcAft>
        <a:defRPr kumimoji="1" sz="4000">
          <a:solidFill>
            <a:schemeClr val="tx2"/>
          </a:solidFill>
          <a:latin typeface="Tahoma" pitchFamily="34" charset="0"/>
          <a:ea typeface="宋体" pitchFamily="2" charset="-122"/>
        </a:defRPr>
      </a:lvl6pPr>
      <a:lvl7pPr marL="914400" algn="l" rtl="0" fontAlgn="base">
        <a:spcBef>
          <a:spcPct val="0"/>
        </a:spcBef>
        <a:spcAft>
          <a:spcPct val="0"/>
        </a:spcAft>
        <a:defRPr kumimoji="1" sz="4000">
          <a:solidFill>
            <a:schemeClr val="tx2"/>
          </a:solidFill>
          <a:latin typeface="Tahoma" pitchFamily="34" charset="0"/>
          <a:ea typeface="宋体" pitchFamily="2" charset="-122"/>
        </a:defRPr>
      </a:lvl7pPr>
      <a:lvl8pPr marL="1371600" algn="l" rtl="0" fontAlgn="base">
        <a:spcBef>
          <a:spcPct val="0"/>
        </a:spcBef>
        <a:spcAft>
          <a:spcPct val="0"/>
        </a:spcAft>
        <a:defRPr kumimoji="1" sz="4000">
          <a:solidFill>
            <a:schemeClr val="tx2"/>
          </a:solidFill>
          <a:latin typeface="Tahoma" pitchFamily="34" charset="0"/>
          <a:ea typeface="宋体" pitchFamily="2" charset="-122"/>
        </a:defRPr>
      </a:lvl8pPr>
      <a:lvl9pPr marL="1828800" algn="l" rtl="0" fontAlgn="base">
        <a:spcBef>
          <a:spcPct val="0"/>
        </a:spcBef>
        <a:spcAft>
          <a:spcPct val="0"/>
        </a:spcAft>
        <a:defRPr kumimoji="1" sz="40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7.emf"/></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4.xml"/><Relationship Id="rId7" Type="http://schemas.openxmlformats.org/officeDocument/2006/relationships/image" Target="../media/image26.w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25.wmf"/><Relationship Id="rId4" Type="http://schemas.openxmlformats.org/officeDocument/2006/relationships/oleObject" Target="../embeddings/oleObject3.bin"/><Relationship Id="rId9" Type="http://schemas.openxmlformats.org/officeDocument/2006/relationships/image" Target="../media/image27.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9.wmf"/><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28.wmf"/><Relationship Id="rId4"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1.wmf"/><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image" Target="../media/image30.wmf"/><Relationship Id="rId4"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36.wmf"/><Relationship Id="rId3" Type="http://schemas.openxmlformats.org/officeDocument/2006/relationships/notesSlide" Target="../notesSlides/notesSlide18.xml"/><Relationship Id="rId7" Type="http://schemas.openxmlformats.org/officeDocument/2006/relationships/image" Target="../media/image33.wmf"/><Relationship Id="rId12"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oleObject" Target="../embeddings/oleObject11.bin"/><Relationship Id="rId11" Type="http://schemas.openxmlformats.org/officeDocument/2006/relationships/image" Target="../media/image35.wmf"/><Relationship Id="rId5" Type="http://schemas.openxmlformats.org/officeDocument/2006/relationships/image" Target="../media/image32.wmf"/><Relationship Id="rId15" Type="http://schemas.openxmlformats.org/officeDocument/2006/relationships/image" Target="../media/image37.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34.wmf"/><Relationship Id="rId14" Type="http://schemas.openxmlformats.org/officeDocument/2006/relationships/oleObject" Target="../embeddings/oleObject15.bin"/></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22.xml"/><Relationship Id="rId7" Type="http://schemas.openxmlformats.org/officeDocument/2006/relationships/image" Target="../media/image41.wmf"/><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oleObject" Target="../embeddings/oleObject17.bin"/><Relationship Id="rId5" Type="http://schemas.openxmlformats.org/officeDocument/2006/relationships/image" Target="../media/image40.wmf"/><Relationship Id="rId4" Type="http://schemas.openxmlformats.org/officeDocument/2006/relationships/oleObject" Target="../embeddings/oleObject16.bin"/><Relationship Id="rId9" Type="http://schemas.openxmlformats.org/officeDocument/2006/relationships/image" Target="../media/image42.w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vmlDrawing" Target="../drawings/vmlDrawing7.vml"/><Relationship Id="rId5" Type="http://schemas.openxmlformats.org/officeDocument/2006/relationships/image" Target="../media/image43.emf"/><Relationship Id="rId4" Type="http://schemas.openxmlformats.org/officeDocument/2006/relationships/package" Target="../embeddings/Microsoft_Visio___.vsdx"/></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vmlDrawing" Target="../drawings/vmlDrawing8.vml"/><Relationship Id="rId5" Type="http://schemas.openxmlformats.org/officeDocument/2006/relationships/image" Target="../media/image44.wmf"/><Relationship Id="rId4" Type="http://schemas.openxmlformats.org/officeDocument/2006/relationships/oleObject" Target="../embeddings/oleObject19.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46.wmf"/><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oleObject" Target="../embeddings/oleObject21.bin"/><Relationship Id="rId5" Type="http://schemas.openxmlformats.org/officeDocument/2006/relationships/image" Target="../media/image45.wmf"/><Relationship Id="rId4" Type="http://schemas.openxmlformats.org/officeDocument/2006/relationships/oleObject" Target="../embeddings/oleObject20.bin"/></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52.wmf"/><Relationship Id="rId3" Type="http://schemas.openxmlformats.org/officeDocument/2006/relationships/notesSlide" Target="../notesSlides/notesSlide27.xml"/><Relationship Id="rId7" Type="http://schemas.openxmlformats.org/officeDocument/2006/relationships/image" Target="../media/image49.wmf"/><Relationship Id="rId12" Type="http://schemas.openxmlformats.org/officeDocument/2006/relationships/oleObject" Target="../embeddings/oleObject26.bin"/><Relationship Id="rId17" Type="http://schemas.openxmlformats.org/officeDocument/2006/relationships/image" Target="../media/image54.wmf"/><Relationship Id="rId2" Type="http://schemas.openxmlformats.org/officeDocument/2006/relationships/slideLayout" Target="../slideLayouts/slideLayout13.xml"/><Relationship Id="rId16" Type="http://schemas.openxmlformats.org/officeDocument/2006/relationships/oleObject" Target="../embeddings/oleObject28.bin"/><Relationship Id="rId1" Type="http://schemas.openxmlformats.org/officeDocument/2006/relationships/vmlDrawing" Target="../drawings/vmlDrawing10.vml"/><Relationship Id="rId6" Type="http://schemas.openxmlformats.org/officeDocument/2006/relationships/oleObject" Target="../embeddings/oleObject23.bin"/><Relationship Id="rId11" Type="http://schemas.openxmlformats.org/officeDocument/2006/relationships/image" Target="../media/image51.wmf"/><Relationship Id="rId5" Type="http://schemas.openxmlformats.org/officeDocument/2006/relationships/image" Target="../media/image48.wmf"/><Relationship Id="rId15" Type="http://schemas.openxmlformats.org/officeDocument/2006/relationships/image" Target="../media/image53.w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50.wmf"/><Relationship Id="rId14" Type="http://schemas.openxmlformats.org/officeDocument/2006/relationships/oleObject" Target="../embeddings/oleObject27.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28.xml"/><Relationship Id="rId7" Type="http://schemas.openxmlformats.org/officeDocument/2006/relationships/image" Target="../media/image56.wmf"/><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oleObject" Target="../embeddings/oleObject30.bin"/><Relationship Id="rId5" Type="http://schemas.openxmlformats.org/officeDocument/2006/relationships/image" Target="../media/image55.wmf"/><Relationship Id="rId4" Type="http://schemas.openxmlformats.org/officeDocument/2006/relationships/oleObject" Target="../embeddings/oleObject29.bin"/><Relationship Id="rId9" Type="http://schemas.openxmlformats.org/officeDocument/2006/relationships/image" Target="../media/image54.w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vmlDrawing" Target="../drawings/vmlDrawing12.vml"/><Relationship Id="rId5" Type="http://schemas.openxmlformats.org/officeDocument/2006/relationships/image" Target="../media/image58.emf"/><Relationship Id="rId4" Type="http://schemas.openxmlformats.org/officeDocument/2006/relationships/package" Target="../embeddings/Microsoft_Visio___1.vsdx"/></Relationships>
</file>

<file path=ppt/slides/_rels/slide3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33.xml"/><Relationship Id="rId7" Type="http://schemas.openxmlformats.org/officeDocument/2006/relationships/image" Target="../media/image61.png"/><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image" Target="../media/image60.png"/><Relationship Id="rId5" Type="http://schemas.openxmlformats.org/officeDocument/2006/relationships/image" Target="../media/image59.emf"/><Relationship Id="rId4" Type="http://schemas.openxmlformats.org/officeDocument/2006/relationships/package" Target="../embeddings/Microsoft_Visio___2.vsdx"/><Relationship Id="rId9"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4.emf"/><Relationship Id="rId7" Type="http://schemas.openxmlformats.org/officeDocument/2006/relationships/image" Target="../media/image68.emf"/><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70.emf"/></Relationships>
</file>

<file path=ppt/slides/_rels/slide36.xml.rels><?xml version="1.0" encoding="UTF-8" standalone="yes"?>
<Relationships xmlns="http://schemas.openxmlformats.org/package/2006/relationships"><Relationship Id="rId3" Type="http://schemas.openxmlformats.org/officeDocument/2006/relationships/image" Target="../media/image64.emf"/><Relationship Id="rId7" Type="http://schemas.openxmlformats.org/officeDocument/2006/relationships/image" Target="../media/image65.emf"/><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3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8.xml"/><Relationship Id="rId7" Type="http://schemas.openxmlformats.org/officeDocument/2006/relationships/image" Target="../media/image13.w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539750" y="1095375"/>
            <a:ext cx="8064500" cy="1470025"/>
          </a:xfrm>
        </p:spPr>
        <p:txBody>
          <a:bodyPr/>
          <a:lstStyle/>
          <a:p>
            <a:pPr eaLnBrk="1" hangingPunct="1">
              <a:defRPr/>
            </a:pPr>
            <a:r>
              <a:rPr lang="zh-CN" altLang="en-US" sz="4400" dirty="0">
                <a:solidFill>
                  <a:schemeClr val="tx2">
                    <a:lumMod val="75000"/>
                  </a:schemeClr>
                </a:solidFill>
              </a:rPr>
              <a:t>第</a:t>
            </a:r>
            <a:r>
              <a:rPr lang="en-US" altLang="zh-CN" sz="4400" dirty="0">
                <a:solidFill>
                  <a:schemeClr val="tx2">
                    <a:lumMod val="75000"/>
                  </a:schemeClr>
                </a:solidFill>
              </a:rPr>
              <a:t>20</a:t>
            </a:r>
            <a:r>
              <a:rPr lang="zh-CN" altLang="en-US" sz="4400" dirty="0">
                <a:solidFill>
                  <a:schemeClr val="tx2">
                    <a:lumMod val="75000"/>
                  </a:schemeClr>
                </a:solidFill>
              </a:rPr>
              <a:t>章</a:t>
            </a:r>
            <a:r>
              <a:rPr lang="en-US" altLang="zh-CN" sz="4400" dirty="0">
                <a:solidFill>
                  <a:schemeClr val="tx2">
                    <a:lumMod val="75000"/>
                  </a:schemeClr>
                </a:solidFill>
              </a:rPr>
              <a:t> SLAM</a:t>
            </a:r>
            <a:endParaRPr lang="zh-CN" altLang="en-US" sz="4400" dirty="0">
              <a:solidFill>
                <a:schemeClr val="tx2">
                  <a:lumMod val="75000"/>
                </a:schemeClr>
              </a:solidFill>
            </a:endParaRPr>
          </a:p>
        </p:txBody>
      </p:sp>
      <p:sp>
        <p:nvSpPr>
          <p:cNvPr id="5123" name="Rectangle 3"/>
          <p:cNvSpPr>
            <a:spLocks noGrp="1" noChangeArrowheads="1"/>
          </p:cNvSpPr>
          <p:nvPr>
            <p:ph type="subTitle" idx="1"/>
          </p:nvPr>
        </p:nvSpPr>
        <p:spPr>
          <a:xfrm>
            <a:off x="755650" y="3213100"/>
            <a:ext cx="7561263" cy="3095625"/>
          </a:xfrm>
        </p:spPr>
        <p:txBody>
          <a:bodyPr/>
          <a:lstStyle/>
          <a:p>
            <a:pPr marL="381000" indent="-381000" algn="l" eaLnBrk="1" hangingPunct="1"/>
            <a:r>
              <a:rPr lang="zh-CN" altLang="en-US" b="1" dirty="0">
                <a:solidFill>
                  <a:schemeClr val="folHlink"/>
                </a:solidFill>
                <a:latin typeface="黑体" panose="02010609060101010101" pitchFamily="49" charset="-122"/>
                <a:ea typeface="黑体" panose="02010609060101010101" pitchFamily="49" charset="-122"/>
              </a:rPr>
              <a:t>                 </a:t>
            </a:r>
          </a:p>
          <a:p>
            <a:pPr marL="381000" indent="-381000" algn="l" eaLnBrk="1" hangingPunct="1">
              <a:lnSpc>
                <a:spcPct val="110000"/>
              </a:lnSpc>
            </a:pPr>
            <a:r>
              <a:rPr lang="zh-CN" altLang="en-US" sz="2800" b="1" dirty="0">
                <a:solidFill>
                  <a:srgbClr val="669900"/>
                </a:solidFill>
                <a:latin typeface="黑体" panose="02010609060101010101" pitchFamily="49" charset="-122"/>
                <a:ea typeface="黑体" panose="02010609060101010101" pitchFamily="49" charset="-122"/>
              </a:rPr>
              <a:t>		</a:t>
            </a:r>
            <a:r>
              <a:rPr kumimoji="0" lang="zh-CN" altLang="en-US" sz="2800" b="1" dirty="0">
                <a:solidFill>
                  <a:srgbClr val="0000FF"/>
                </a:solidFill>
                <a:latin typeface="Arial" panose="020B0604020202020204" pitchFamily="34" charset="0"/>
                <a:ea typeface="黑体" panose="02010609060101010101" pitchFamily="49" charset="-122"/>
              </a:rPr>
              <a:t>授课：</a:t>
            </a:r>
            <a:r>
              <a:rPr lang="zh-CN" altLang="en-US" sz="2800" b="1" dirty="0">
                <a:solidFill>
                  <a:srgbClr val="0000FF"/>
                </a:solidFill>
                <a:latin typeface="黑体" panose="02010609060101010101" pitchFamily="49" charset="-122"/>
                <a:ea typeface="黑体" panose="02010609060101010101" pitchFamily="49" charset="-122"/>
              </a:rPr>
              <a:t>刘希龙</a:t>
            </a:r>
          </a:p>
          <a:p>
            <a:pPr marL="381000" indent="-381000" algn="l" eaLnBrk="1" hangingPunct="1">
              <a:lnSpc>
                <a:spcPct val="110000"/>
              </a:lnSpc>
            </a:pPr>
            <a:r>
              <a:rPr lang="zh-CN" altLang="en-US" sz="2800" b="1" dirty="0">
                <a:solidFill>
                  <a:srgbClr val="669900"/>
                </a:solidFill>
                <a:latin typeface="黑体" panose="02010609060101010101" pitchFamily="49" charset="-122"/>
                <a:ea typeface="黑体" panose="02010609060101010101" pitchFamily="49" charset="-122"/>
              </a:rPr>
              <a:t>	</a:t>
            </a:r>
            <a:r>
              <a:rPr kumimoji="0" lang="zh-CN" altLang="en-US" sz="2800" b="1" dirty="0">
                <a:solidFill>
                  <a:srgbClr val="0000FF"/>
                </a:solidFill>
                <a:latin typeface="Arial" panose="020B0604020202020204" pitchFamily="34" charset="0"/>
                <a:ea typeface="黑体" panose="02010609060101010101" pitchFamily="49" charset="-122"/>
              </a:rPr>
              <a:t>	中科院自动化所</a:t>
            </a:r>
            <a:endParaRPr lang="zh-CN" altLang="en-US" sz="800" b="1" dirty="0">
              <a:solidFill>
                <a:srgbClr val="669900"/>
              </a:solidFill>
              <a:latin typeface="黑体" panose="02010609060101010101" pitchFamily="49" charset="-122"/>
              <a:ea typeface="黑体" panose="02010609060101010101" pitchFamily="49" charset="-122"/>
            </a:endParaRPr>
          </a:p>
          <a:p>
            <a:pPr marL="381000" indent="-381000" algn="l" eaLnBrk="1" hangingPunct="1"/>
            <a:r>
              <a:rPr lang="en-US" altLang="zh-CN" sz="2800" b="1" dirty="0">
                <a:solidFill>
                  <a:srgbClr val="669900"/>
                </a:solidFill>
                <a:latin typeface="华文中宋" panose="02010600040101010101" pitchFamily="2" charset="-122"/>
                <a:ea typeface="华文中宋" panose="02010600040101010101" pitchFamily="2" charset="-122"/>
              </a:rPr>
              <a:t>				</a:t>
            </a:r>
          </a:p>
          <a:p>
            <a:pPr marL="381000" indent="-381000" algn="l" eaLnBrk="1" hangingPunct="1"/>
            <a:r>
              <a:rPr lang="en-US" altLang="zh-CN" sz="2400" b="1" dirty="0">
                <a:latin typeface="Arial" panose="020B0604020202020204" pitchFamily="34" charset="0"/>
                <a:ea typeface="华文中宋" panose="02010600040101010101" pitchFamily="2" charset="-122"/>
              </a:rPr>
              <a:t>                                   </a:t>
            </a:r>
            <a:r>
              <a:rPr lang="en-US" altLang="zh-CN" sz="2400" b="1" dirty="0">
                <a:solidFill>
                  <a:srgbClr val="C00000"/>
                </a:solidFill>
                <a:latin typeface="Arial" panose="020B0604020202020204" pitchFamily="34" charset="0"/>
                <a:ea typeface="华文中宋" panose="02010600040101010101" pitchFamily="2" charset="-122"/>
              </a:rPr>
              <a:t>2019.12.17</a:t>
            </a:r>
            <a:endParaRPr lang="en-US" altLang="zh-CN" sz="2400" dirty="0">
              <a:solidFill>
                <a:srgbClr val="C00000"/>
              </a:solidFill>
              <a:latin typeface="Arial" panose="020B0604020202020204" pitchFamily="34" charset="0"/>
              <a:ea typeface="华文中宋" panose="02010600040101010101" pitchFamily="2" charset="-122"/>
            </a:endParaRPr>
          </a:p>
        </p:txBody>
      </p:sp>
      <p:sp>
        <p:nvSpPr>
          <p:cNvPr id="5124" name="Rectangle 8"/>
          <p:cNvSpPr>
            <a:spLocks noChangeArrowheads="1"/>
          </p:cNvSpPr>
          <p:nvPr/>
        </p:nvSpPr>
        <p:spPr bwMode="auto">
          <a:xfrm>
            <a:off x="39688" y="41275"/>
            <a:ext cx="5828456" cy="400110"/>
          </a:xfrm>
          <a:prstGeom prst="rect">
            <a:avLst/>
          </a:prstGeom>
          <a:solidFill>
            <a:schemeClr val="accent3"/>
          </a:solidFill>
          <a:ln w="38100" cmpd="dbl">
            <a:solidFill>
              <a:srgbClr val="FF0000"/>
            </a:solidFill>
            <a:miter lim="800000"/>
            <a:headEnd/>
            <a:tailEnd/>
          </a:ln>
          <a:effec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fontAlgn="base" hangingPunct="1">
              <a:spcBef>
                <a:spcPct val="0"/>
              </a:spcBef>
              <a:spcAft>
                <a:spcPct val="0"/>
              </a:spcAft>
            </a:pPr>
            <a:r>
              <a:rPr lang="zh-CN" altLang="en-US" sz="2000" b="1" dirty="0">
                <a:solidFill>
                  <a:srgbClr val="0000FF"/>
                </a:solidFill>
                <a:latin typeface="Arial" panose="020B0604020202020204" pitchFamily="34" charset="0"/>
                <a:ea typeface="黑体" panose="02010609060101010101" pitchFamily="49" charset="-122"/>
                <a:cs typeface="Arial" panose="020B0604020202020204" pitchFamily="34" charset="0"/>
              </a:rPr>
              <a:t>机器人学课件</a:t>
            </a:r>
          </a:p>
        </p:txBody>
      </p:sp>
      <p:pic>
        <p:nvPicPr>
          <p:cNvPr id="5125" name="Picture 7" descr="tu-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19050"/>
            <a:ext cx="815975"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799860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10</a:t>
            </a:fld>
            <a:r>
              <a:rPr kumimoji="0" lang="en-US" altLang="zh-CN" sz="1400" dirty="0">
                <a:latin typeface="Arial" panose="020B0604020202020204" pitchFamily="34" charset="0"/>
              </a:rPr>
              <a:t> /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en-US" altLang="zh-CN" dirty="0"/>
              <a:t>SLAM</a:t>
            </a:r>
            <a:r>
              <a:rPr lang="zh-CN" altLang="en-US" dirty="0"/>
              <a:t>发展简史</a:t>
            </a:r>
          </a:p>
        </p:txBody>
      </p:sp>
      <p:pic>
        <p:nvPicPr>
          <p:cNvPr id="7" name="图片 6">
            <a:extLst>
              <a:ext uri="{FF2B5EF4-FFF2-40B4-BE49-F238E27FC236}">
                <a16:creationId xmlns:a16="http://schemas.microsoft.com/office/drawing/2014/main" id="{F7CDB188-BDAE-436C-9690-D68ED3D82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95569"/>
            <a:ext cx="6096000" cy="3038475"/>
          </a:xfrm>
          <a:prstGeom prst="rect">
            <a:avLst/>
          </a:prstGeom>
        </p:spPr>
      </p:pic>
      <p:sp>
        <p:nvSpPr>
          <p:cNvPr id="15" name="自选图形 3">
            <a:extLst>
              <a:ext uri="{FF2B5EF4-FFF2-40B4-BE49-F238E27FC236}">
                <a16:creationId xmlns:a16="http://schemas.microsoft.com/office/drawing/2014/main" id="{87FE093B-4452-427D-B6E2-C4D7CF98542B}"/>
              </a:ext>
            </a:extLst>
          </p:cNvPr>
          <p:cNvSpPr>
            <a:spLocks noChangeArrowheads="1"/>
          </p:cNvSpPr>
          <p:nvPr/>
        </p:nvSpPr>
        <p:spPr bwMode="gray">
          <a:xfrm>
            <a:off x="1260475" y="4994949"/>
            <a:ext cx="6653213" cy="1144587"/>
          </a:xfrm>
          <a:prstGeom prst="roundRect">
            <a:avLst>
              <a:gd name="adj" fmla="val 11921"/>
            </a:avLst>
          </a:prstGeom>
          <a:gradFill rotWithShape="1">
            <a:gsLst>
              <a:gs pos="0">
                <a:srgbClr val="45AB7D"/>
              </a:gs>
              <a:gs pos="100000">
                <a:srgbClr val="45AB7D">
                  <a:gamma/>
                  <a:shade val="69804"/>
                  <a:invGamma/>
                </a:srgbClr>
              </a:gs>
            </a:gsLst>
            <a:lin ang="5400000" scaled="1"/>
          </a:gradFill>
          <a:ln w="25400">
            <a:solidFill>
              <a:srgbClr val="FEFEFE"/>
            </a:solidFill>
            <a:round/>
          </a:ln>
          <a:effectLst>
            <a:outerShdw dist="53882" dir="2700000" algn="ctr" rotWithShape="0">
              <a:srgbClr val="000000">
                <a:alpha val="50000"/>
              </a:srgbClr>
            </a:outerShdw>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16" name="自选图形 7">
            <a:extLst>
              <a:ext uri="{FF2B5EF4-FFF2-40B4-BE49-F238E27FC236}">
                <a16:creationId xmlns:a16="http://schemas.microsoft.com/office/drawing/2014/main" id="{285244C0-924C-4CEE-A7E6-93F978892FB5}"/>
              </a:ext>
            </a:extLst>
          </p:cNvPr>
          <p:cNvSpPr>
            <a:spLocks noChangeArrowheads="1"/>
          </p:cNvSpPr>
          <p:nvPr/>
        </p:nvSpPr>
        <p:spPr bwMode="gray">
          <a:xfrm flipV="1">
            <a:off x="1338263" y="4625061"/>
            <a:ext cx="6502400" cy="363538"/>
          </a:xfrm>
          <a:custGeom>
            <a:avLst/>
            <a:gdLst>
              <a:gd name="G0" fmla="+- 3813 0 0"/>
              <a:gd name="G1" fmla="+- 21600 0 3813"/>
              <a:gd name="G2" fmla="*/ 3813 1 2"/>
              <a:gd name="G3" fmla="+- 21600 0 G2"/>
              <a:gd name="G4" fmla="+/ 3813 21600 2"/>
              <a:gd name="G5" fmla="+/ G1 0 2"/>
              <a:gd name="G6" fmla="*/ 21600 21600 3813"/>
              <a:gd name="G7" fmla="*/ G6 1 2"/>
              <a:gd name="G8" fmla="+- 21600 0 G7"/>
              <a:gd name="G9" fmla="*/ 21600 1 2"/>
              <a:gd name="G10" fmla="+- 3813 0 G9"/>
              <a:gd name="G11" fmla="?: G10 G8 0"/>
              <a:gd name="G12" fmla="?: G10 G7 21600"/>
              <a:gd name="T0" fmla="*/ 19693 w 21600"/>
              <a:gd name="T1" fmla="*/ 10800 h 21600"/>
              <a:gd name="T2" fmla="*/ 10800 w 21600"/>
              <a:gd name="T3" fmla="*/ 21600 h 21600"/>
              <a:gd name="T4" fmla="*/ 1907 w 21600"/>
              <a:gd name="T5" fmla="*/ 10800 h 21600"/>
              <a:gd name="T6" fmla="*/ 10800 w 21600"/>
              <a:gd name="T7" fmla="*/ 0 h 21600"/>
              <a:gd name="T8" fmla="*/ 3707 w 21600"/>
              <a:gd name="T9" fmla="*/ 3707 h 21600"/>
              <a:gd name="T10" fmla="*/ 17893 w 21600"/>
              <a:gd name="T11" fmla="*/ 17893 h 21600"/>
            </a:gdLst>
            <a:ahLst/>
            <a:cxnLst>
              <a:cxn ang="0">
                <a:pos x="T0" y="T1"/>
              </a:cxn>
              <a:cxn ang="0">
                <a:pos x="T2" y="T3"/>
              </a:cxn>
              <a:cxn ang="0">
                <a:pos x="T4" y="T5"/>
              </a:cxn>
              <a:cxn ang="0">
                <a:pos x="T6" y="T7"/>
              </a:cxn>
            </a:cxnLst>
            <a:rect l="T8" t="T9" r="T10" b="T11"/>
            <a:pathLst>
              <a:path w="21600" h="21600">
                <a:moveTo>
                  <a:pt x="0" y="0"/>
                </a:moveTo>
                <a:lnTo>
                  <a:pt x="3813" y="21600"/>
                </a:lnTo>
                <a:lnTo>
                  <a:pt x="17787" y="21600"/>
                </a:lnTo>
                <a:lnTo>
                  <a:pt x="21600" y="0"/>
                </a:lnTo>
                <a:close/>
              </a:path>
            </a:pathLst>
          </a:custGeom>
          <a:gradFill rotWithShape="1">
            <a:gsLst>
              <a:gs pos="0">
                <a:srgbClr val="45AB7D">
                  <a:alpha val="39999"/>
                </a:srgbClr>
              </a:gs>
              <a:gs pos="100000">
                <a:srgbClr val="45AB7D">
                  <a:gamma/>
                  <a:tint val="0"/>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pic>
        <p:nvPicPr>
          <p:cNvPr id="17" name="图片 9" descr="Picture4">
            <a:extLst>
              <a:ext uri="{FF2B5EF4-FFF2-40B4-BE49-F238E27FC236}">
                <a16:creationId xmlns:a16="http://schemas.microsoft.com/office/drawing/2014/main" id="{231D1836-61D6-414B-ADEB-5B3F8708F2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7625" y="5037811"/>
            <a:ext cx="674688" cy="574675"/>
          </a:xfrm>
          <a:prstGeom prst="rect">
            <a:avLst/>
          </a:prstGeom>
          <a:noFill/>
          <a:extLst>
            <a:ext uri="{909E8E84-426E-40DD-AFC4-6F175D3DCCD1}">
              <a14:hiddenFill xmlns:a14="http://schemas.microsoft.com/office/drawing/2010/main">
                <a:solidFill>
                  <a:srgbClr val="FFFFFF"/>
                </a:solidFill>
              </a14:hiddenFill>
            </a:ext>
          </a:extLst>
        </p:spPr>
      </p:pic>
      <p:sp>
        <p:nvSpPr>
          <p:cNvPr id="18" name="自选图形 12">
            <a:extLst>
              <a:ext uri="{FF2B5EF4-FFF2-40B4-BE49-F238E27FC236}">
                <a16:creationId xmlns:a16="http://schemas.microsoft.com/office/drawing/2014/main" id="{740C484B-BC3D-4E39-93AE-A6B3ED350E48}"/>
              </a:ext>
            </a:extLst>
          </p:cNvPr>
          <p:cNvSpPr>
            <a:spLocks noChangeArrowheads="1"/>
          </p:cNvSpPr>
          <p:nvPr/>
        </p:nvSpPr>
        <p:spPr bwMode="gray">
          <a:xfrm>
            <a:off x="1747838" y="4767936"/>
            <a:ext cx="5791200" cy="457200"/>
          </a:xfrm>
          <a:prstGeom prst="roundRect">
            <a:avLst>
              <a:gd name="adj" fmla="val 16667"/>
            </a:avLst>
          </a:prstGeom>
          <a:solidFill>
            <a:srgbClr val="FEFFFF"/>
          </a:solidFill>
          <a:ln w="28575">
            <a:solidFill>
              <a:srgbClr val="45AB7D"/>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19" name="文本框 15">
            <a:extLst>
              <a:ext uri="{FF2B5EF4-FFF2-40B4-BE49-F238E27FC236}">
                <a16:creationId xmlns:a16="http://schemas.microsoft.com/office/drawing/2014/main" id="{9FCB326D-979C-4A8F-AA9D-29C428239461}"/>
              </a:ext>
            </a:extLst>
          </p:cNvPr>
          <p:cNvSpPr txBox="1">
            <a:spLocks noChangeArrowheads="1"/>
          </p:cNvSpPr>
          <p:nvPr/>
        </p:nvSpPr>
        <p:spPr bwMode="gray">
          <a:xfrm>
            <a:off x="1432152" y="5421079"/>
            <a:ext cx="64277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fontAlgn="base" hangingPunct="0">
              <a:spcBef>
                <a:spcPct val="0"/>
              </a:spcBef>
              <a:spcAft>
                <a:spcPct val="0"/>
              </a:spcAft>
            </a:pPr>
            <a:r>
              <a:rPr lang="zh-CN" altLang="en-US" sz="1600" b="1" dirty="0">
                <a:solidFill>
                  <a:srgbClr val="FEFFFF"/>
                </a:solidFill>
                <a:latin typeface="Arial" panose="020B0604020202020204" pitchFamily="34" charset="0"/>
                <a:cs typeface="Arial" panose="020B0604020202020204" pitchFamily="34" charset="0"/>
              </a:rPr>
              <a:t>滤波类方法：只考虑相邻时刻间系统状态的约束</a:t>
            </a:r>
            <a:endParaRPr lang="en-US" altLang="zh-CN" sz="1600" b="1" dirty="0">
              <a:solidFill>
                <a:srgbClr val="FEFFFF"/>
              </a:solidFill>
              <a:latin typeface="Arial" panose="020B0604020202020204" pitchFamily="34" charset="0"/>
              <a:cs typeface="Arial" panose="020B0604020202020204" pitchFamily="34" charset="0"/>
            </a:endParaRPr>
          </a:p>
          <a:p>
            <a:pPr eaLnBrk="0" fontAlgn="base" hangingPunct="0">
              <a:spcBef>
                <a:spcPct val="0"/>
              </a:spcBef>
              <a:spcAft>
                <a:spcPct val="0"/>
              </a:spcAft>
            </a:pPr>
            <a:r>
              <a:rPr lang="zh-CN" altLang="en-US" sz="1600" b="1" dirty="0">
                <a:solidFill>
                  <a:srgbClr val="FEFFFF"/>
                </a:solidFill>
                <a:latin typeface="Arial" panose="020B0604020202020204" pitchFamily="34" charset="0"/>
                <a:cs typeface="Arial" panose="020B0604020202020204" pitchFamily="34" charset="0"/>
              </a:rPr>
              <a:t>优化类方法：将所有的历史状态都视为可优化的变量。减少全局误差</a:t>
            </a:r>
          </a:p>
          <a:p>
            <a:pPr eaLnBrk="0" fontAlgn="base" hangingPunct="0">
              <a:spcBef>
                <a:spcPct val="0"/>
              </a:spcBef>
              <a:spcAft>
                <a:spcPct val="0"/>
              </a:spcAft>
            </a:pPr>
            <a:endParaRPr lang="zh-CN" altLang="en-US" sz="1600" b="1" dirty="0">
              <a:solidFill>
                <a:srgbClr val="FEFFFF"/>
              </a:solidFill>
              <a:latin typeface="Arial" panose="020B0604020202020204" pitchFamily="34" charset="0"/>
              <a:cs typeface="Arial" panose="020B0604020202020204" pitchFamily="34" charset="0"/>
            </a:endParaRPr>
          </a:p>
        </p:txBody>
      </p:sp>
      <p:sp>
        <p:nvSpPr>
          <p:cNvPr id="20" name="矩形 18">
            <a:extLst>
              <a:ext uri="{FF2B5EF4-FFF2-40B4-BE49-F238E27FC236}">
                <a16:creationId xmlns:a16="http://schemas.microsoft.com/office/drawing/2014/main" id="{51FC5EDD-D004-490D-9774-95E08E36CBD3}"/>
              </a:ext>
            </a:extLst>
          </p:cNvPr>
          <p:cNvSpPr>
            <a:spLocks noChangeArrowheads="1"/>
          </p:cNvSpPr>
          <p:nvPr/>
        </p:nvSpPr>
        <p:spPr bwMode="black">
          <a:xfrm>
            <a:off x="1492235" y="4767936"/>
            <a:ext cx="6272213" cy="391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lnSpc>
                <a:spcPct val="120000"/>
              </a:lnSpc>
              <a:spcBef>
                <a:spcPct val="0"/>
              </a:spcBef>
              <a:spcAft>
                <a:spcPct val="0"/>
              </a:spcAft>
            </a:pPr>
            <a:r>
              <a:rPr lang="zh-CN" altLang="en-US" b="1" dirty="0">
                <a:solidFill>
                  <a:srgbClr val="45AB7D"/>
                </a:solidFill>
                <a:latin typeface="Arial" panose="020B0604020202020204" pitchFamily="34" charset="0"/>
                <a:cs typeface="Arial" panose="020B0604020202020204" pitchFamily="34" charset="0"/>
              </a:rPr>
              <a:t>传感技术和算法的进步驱动滤波类方法发展为优化类方法</a:t>
            </a:r>
          </a:p>
        </p:txBody>
      </p:sp>
    </p:spTree>
    <p:extLst>
      <p:ext uri="{BB962C8B-B14F-4D97-AF65-F5344CB8AC3E}">
        <p14:creationId xmlns:p14="http://schemas.microsoft.com/office/powerpoint/2010/main" val="1247344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11</a:t>
            </a:fld>
            <a:r>
              <a:rPr kumimoji="0" lang="en-US" altLang="zh-CN" sz="1400" dirty="0">
                <a:latin typeface="Arial" panose="020B0604020202020204" pitchFamily="34" charset="0"/>
              </a:rPr>
              <a:t> /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en-US" altLang="zh-CN" dirty="0"/>
              <a:t>SLAM</a:t>
            </a:r>
            <a:r>
              <a:rPr lang="zh-CN" altLang="en-US" dirty="0"/>
              <a:t>发展简史</a:t>
            </a:r>
          </a:p>
        </p:txBody>
      </p:sp>
      <p:sp>
        <p:nvSpPr>
          <p:cNvPr id="4" name="矩形 3">
            <a:extLst>
              <a:ext uri="{FF2B5EF4-FFF2-40B4-BE49-F238E27FC236}">
                <a16:creationId xmlns:a16="http://schemas.microsoft.com/office/drawing/2014/main" id="{D16A6C3D-6E22-48B9-99B8-840689FB4065}"/>
              </a:ext>
            </a:extLst>
          </p:cNvPr>
          <p:cNvSpPr/>
          <p:nvPr/>
        </p:nvSpPr>
        <p:spPr>
          <a:xfrm>
            <a:off x="970132" y="4435295"/>
            <a:ext cx="7291048" cy="1323439"/>
          </a:xfrm>
          <a:prstGeom prst="rect">
            <a:avLst/>
          </a:prstGeom>
        </p:spPr>
        <p:txBody>
          <a:bodyPr wrap="square">
            <a:spAutoFit/>
          </a:bodyPr>
          <a:lstStyle/>
          <a:p>
            <a:pPr indent="457200"/>
            <a:r>
              <a:rPr lang="zh-CN" altLang="zh-CN" sz="2000" dirty="0">
                <a:latin typeface="楷体" panose="02010609060101010101" pitchFamily="49" charset="-122"/>
                <a:ea typeface="楷体" panose="02010609060101010101" pitchFamily="49" charset="-122"/>
                <a:cs typeface="Times New Roman" panose="02020603050405020304" pitchFamily="18" charset="0"/>
              </a:rPr>
              <a:t>基于优化的</a:t>
            </a:r>
            <a:r>
              <a:rPr lang="en-US" altLang="zh-CN" sz="2000" dirty="0">
                <a:latin typeface="楷体" panose="02010609060101010101" pitchFamily="49" charset="-122"/>
                <a:ea typeface="楷体" panose="02010609060101010101" pitchFamily="49" charset="-122"/>
              </a:rPr>
              <a:t>SLAM</a:t>
            </a:r>
            <a:r>
              <a:rPr lang="zh-CN" altLang="zh-CN" sz="2000" dirty="0">
                <a:latin typeface="楷体" panose="02010609060101010101" pitchFamily="49" charset="-122"/>
                <a:ea typeface="楷体" panose="02010609060101010101" pitchFamily="49" charset="-122"/>
                <a:cs typeface="Times New Roman" panose="02020603050405020304" pitchFamily="18" charset="0"/>
              </a:rPr>
              <a:t>技术框架在</a:t>
            </a:r>
            <a:r>
              <a:rPr lang="en-US" altLang="zh-CN" sz="2000" dirty="0">
                <a:latin typeface="楷体" panose="02010609060101010101" pitchFamily="49" charset="-122"/>
                <a:ea typeface="楷体" panose="02010609060101010101" pitchFamily="49" charset="-122"/>
              </a:rPr>
              <a:t>2015</a:t>
            </a:r>
            <a:r>
              <a:rPr lang="zh-CN" altLang="zh-CN" sz="2000" dirty="0">
                <a:latin typeface="楷体" panose="02010609060101010101" pitchFamily="49" charset="-122"/>
                <a:ea typeface="楷体" panose="02010609060101010101" pitchFamily="49" charset="-122"/>
                <a:cs typeface="Times New Roman" panose="02020603050405020304" pitchFamily="18" charset="0"/>
              </a:rPr>
              <a:t>前后基本走向了成熟。之后，随着深度学习等智能技术的发展，与</a:t>
            </a:r>
            <a:r>
              <a:rPr lang="en-US" altLang="zh-CN" sz="2000" dirty="0">
                <a:latin typeface="楷体" panose="02010609060101010101" pitchFamily="49" charset="-122"/>
                <a:ea typeface="楷体" panose="02010609060101010101" pitchFamily="49" charset="-122"/>
              </a:rPr>
              <a:t>SLAM</a:t>
            </a:r>
            <a:r>
              <a:rPr lang="zh-CN" altLang="zh-CN" sz="2000" dirty="0">
                <a:latin typeface="楷体" panose="02010609060101010101" pitchFamily="49" charset="-122"/>
                <a:ea typeface="楷体" panose="02010609060101010101" pitchFamily="49" charset="-122"/>
                <a:cs typeface="Times New Roman" panose="02020603050405020304" pitchFamily="18" charset="0"/>
              </a:rPr>
              <a:t>技术结合生成环境的语义地图，构建环境的语义知识库，有望在很大程度上提升机器人的智能水平。</a:t>
            </a:r>
            <a:endParaRPr lang="zh-CN" altLang="en-US" sz="2000" dirty="0">
              <a:latin typeface="楷体" panose="02010609060101010101" pitchFamily="49" charset="-122"/>
              <a:ea typeface="楷体" panose="02010609060101010101" pitchFamily="49" charset="-122"/>
            </a:endParaRPr>
          </a:p>
        </p:txBody>
      </p:sp>
      <p:pic>
        <p:nvPicPr>
          <p:cNvPr id="7" name="图片 6">
            <a:extLst>
              <a:ext uri="{FF2B5EF4-FFF2-40B4-BE49-F238E27FC236}">
                <a16:creationId xmlns:a16="http://schemas.microsoft.com/office/drawing/2014/main" id="{4A438A58-8417-4508-AE40-957310C93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76537"/>
            <a:ext cx="4097935" cy="2443194"/>
          </a:xfrm>
          <a:prstGeom prst="rect">
            <a:avLst/>
          </a:prstGeom>
        </p:spPr>
      </p:pic>
      <p:pic>
        <p:nvPicPr>
          <p:cNvPr id="8" name="图片 7">
            <a:extLst>
              <a:ext uri="{FF2B5EF4-FFF2-40B4-BE49-F238E27FC236}">
                <a16:creationId xmlns:a16="http://schemas.microsoft.com/office/drawing/2014/main" id="{1EA7632B-0479-4769-ACA4-7251E37C1FCE}"/>
              </a:ext>
            </a:extLst>
          </p:cNvPr>
          <p:cNvPicPr>
            <a:picLocks noChangeAspect="1"/>
          </p:cNvPicPr>
          <p:nvPr/>
        </p:nvPicPr>
        <p:blipFill>
          <a:blip r:embed="rId4"/>
          <a:stretch>
            <a:fillRect/>
          </a:stretch>
        </p:blipFill>
        <p:spPr>
          <a:xfrm>
            <a:off x="487478" y="1464889"/>
            <a:ext cx="3951287" cy="2454842"/>
          </a:xfrm>
          <a:prstGeom prst="rect">
            <a:avLst/>
          </a:prstGeom>
        </p:spPr>
      </p:pic>
    </p:spTree>
    <p:extLst>
      <p:ext uri="{BB962C8B-B14F-4D97-AF65-F5344CB8AC3E}">
        <p14:creationId xmlns:p14="http://schemas.microsoft.com/office/powerpoint/2010/main" val="1973458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12</a:t>
            </a:fld>
            <a:r>
              <a:rPr kumimoji="0" lang="en-US" altLang="zh-CN" sz="1400" dirty="0">
                <a:latin typeface="Arial" panose="020B0604020202020204" pitchFamily="34" charset="0"/>
              </a:rPr>
              <a:t> /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en-US" altLang="zh-CN" dirty="0"/>
              <a:t>SLAM</a:t>
            </a:r>
            <a:r>
              <a:rPr lang="zh-CN" altLang="en-US" dirty="0"/>
              <a:t>发展简史</a:t>
            </a:r>
          </a:p>
        </p:txBody>
      </p:sp>
      <p:sp>
        <p:nvSpPr>
          <p:cNvPr id="40" name="椭圆 2">
            <a:extLst>
              <a:ext uri="{FF2B5EF4-FFF2-40B4-BE49-F238E27FC236}">
                <a16:creationId xmlns:a16="http://schemas.microsoft.com/office/drawing/2014/main" id="{01DEEB87-A6C9-4419-BD62-B0551D6A1D88}"/>
              </a:ext>
            </a:extLst>
          </p:cNvPr>
          <p:cNvSpPr>
            <a:spLocks noChangeArrowheads="1"/>
          </p:cNvSpPr>
          <p:nvPr/>
        </p:nvSpPr>
        <p:spPr bwMode="gray">
          <a:xfrm>
            <a:off x="3357563" y="2665413"/>
            <a:ext cx="2211387" cy="2211387"/>
          </a:xfrm>
          <a:prstGeom prst="ellipse">
            <a:avLst/>
          </a:prstGeom>
          <a:gradFill rotWithShape="1">
            <a:gsLst>
              <a:gs pos="0">
                <a:srgbClr val="E6E6E6"/>
              </a:gs>
              <a:gs pos="14999">
                <a:srgbClr val="7D8496"/>
              </a:gs>
              <a:gs pos="53000">
                <a:srgbClr val="E6E6E6"/>
              </a:gs>
              <a:gs pos="67999">
                <a:srgbClr val="7D8496"/>
              </a:gs>
              <a:gs pos="92999">
                <a:srgbClr val="E6E6E6"/>
              </a:gs>
              <a:gs pos="100000">
                <a:srgbClr val="FFFFFF"/>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17347D"/>
              </a:solidFill>
              <a:latin typeface="Arial" panose="020B0604020202020204" pitchFamily="34" charset="0"/>
            </a:endParaRPr>
          </a:p>
        </p:txBody>
      </p:sp>
      <p:sp>
        <p:nvSpPr>
          <p:cNvPr id="41" name="椭圆 3">
            <a:extLst>
              <a:ext uri="{FF2B5EF4-FFF2-40B4-BE49-F238E27FC236}">
                <a16:creationId xmlns:a16="http://schemas.microsoft.com/office/drawing/2014/main" id="{0E4C0E58-0A51-4119-AA6D-0D1EC68E2353}"/>
              </a:ext>
            </a:extLst>
          </p:cNvPr>
          <p:cNvSpPr>
            <a:spLocks noChangeArrowheads="1"/>
          </p:cNvSpPr>
          <p:nvPr/>
        </p:nvSpPr>
        <p:spPr bwMode="gray">
          <a:xfrm>
            <a:off x="3667125" y="2967038"/>
            <a:ext cx="1624013" cy="1622425"/>
          </a:xfrm>
          <a:prstGeom prst="ellipse">
            <a:avLst/>
          </a:prstGeom>
          <a:gradFill rotWithShape="1">
            <a:gsLst>
              <a:gs pos="0">
                <a:srgbClr val="FFFFFF">
                  <a:gamma/>
                  <a:shade val="63137"/>
                  <a:invGamma/>
                </a:srgbClr>
              </a:gs>
              <a:gs pos="50000">
                <a:srgbClr val="FFFFFF"/>
              </a:gs>
              <a:gs pos="100000">
                <a:srgbClr val="FFFFFF">
                  <a:gamma/>
                  <a:shade val="63137"/>
                  <a:invGamma/>
                </a:srgbClr>
              </a:gs>
            </a:gsLst>
            <a:lin ang="2700000" scaled="1"/>
          </a:gradFill>
          <a:ln>
            <a:noFill/>
          </a:ln>
          <a:effectLst>
            <a:prstShdw prst="shdw17" dist="17961" dir="2700000">
              <a:srgbClr val="FFFFFF">
                <a:gamma/>
                <a:shade val="60000"/>
                <a:invGamma/>
              </a:srgbClr>
            </a:prstShdw>
          </a:effectLst>
          <a:extLst>
            <a:ext uri="{91240B29-F687-4F45-9708-019B960494DF}">
              <a14:hiddenLine xmlns:a14="http://schemas.microsoft.com/office/drawing/2010/main" w="9525">
                <a:solidFill>
                  <a:schemeClr val="tx1"/>
                </a:solidFill>
                <a:round/>
              </a14:hiddenLine>
            </a:ext>
          </a:extLst>
        </p:spPr>
        <p:txBody>
          <a:bodyPr wrap="none" anchor="ctr"/>
          <a:lstStyle/>
          <a:p>
            <a:pPr fontAlgn="base">
              <a:spcBef>
                <a:spcPct val="0"/>
              </a:spcBef>
              <a:spcAft>
                <a:spcPct val="0"/>
              </a:spcAft>
            </a:pPr>
            <a:endParaRPr lang="zh-CN" altLang="en-US">
              <a:solidFill>
                <a:srgbClr val="17347D"/>
              </a:solidFill>
              <a:latin typeface="Arial" panose="020B0604020202020204" pitchFamily="34" charset="0"/>
            </a:endParaRPr>
          </a:p>
        </p:txBody>
      </p:sp>
      <p:sp>
        <p:nvSpPr>
          <p:cNvPr id="42" name="文本框 4">
            <a:extLst>
              <a:ext uri="{FF2B5EF4-FFF2-40B4-BE49-F238E27FC236}">
                <a16:creationId xmlns:a16="http://schemas.microsoft.com/office/drawing/2014/main" id="{D27F1F0A-2161-434D-BB50-69B3D524C3C5}"/>
              </a:ext>
            </a:extLst>
          </p:cNvPr>
          <p:cNvSpPr txBox="1">
            <a:spLocks noChangeArrowheads="1"/>
          </p:cNvSpPr>
          <p:nvPr/>
        </p:nvSpPr>
        <p:spPr bwMode="gray">
          <a:xfrm>
            <a:off x="3759769" y="3455084"/>
            <a:ext cx="1377042" cy="707886"/>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zh-CN" sz="2000" b="1" dirty="0">
                <a:latin typeface="Times New Roman" panose="02020603050405020304" pitchFamily="18" charset="0"/>
                <a:ea typeface="宋体" panose="02010600030101010101" pitchFamily="2" charset="-122"/>
                <a:cs typeface="Times New Roman" panose="02020603050405020304" pitchFamily="18" charset="0"/>
              </a:rPr>
              <a:t>按照传感器</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分类</a:t>
            </a:r>
            <a:endParaRPr lang="zh-CN" altLang="en-US" sz="2000" b="1" dirty="0"/>
          </a:p>
        </p:txBody>
      </p:sp>
      <p:sp>
        <p:nvSpPr>
          <p:cNvPr id="43" name="椭圆 5">
            <a:extLst>
              <a:ext uri="{FF2B5EF4-FFF2-40B4-BE49-F238E27FC236}">
                <a16:creationId xmlns:a16="http://schemas.microsoft.com/office/drawing/2014/main" id="{C3DBE27D-692E-4D31-B7D2-8839E482A515}"/>
              </a:ext>
            </a:extLst>
          </p:cNvPr>
          <p:cNvSpPr>
            <a:spLocks noChangeArrowheads="1"/>
          </p:cNvSpPr>
          <p:nvPr/>
        </p:nvSpPr>
        <p:spPr bwMode="gray">
          <a:xfrm>
            <a:off x="6057900" y="4383088"/>
            <a:ext cx="1439863" cy="1425575"/>
          </a:xfrm>
          <a:prstGeom prst="ellipse">
            <a:avLst/>
          </a:prstGeom>
          <a:gradFill rotWithShape="1">
            <a:gsLst>
              <a:gs pos="0">
                <a:srgbClr val="969696"/>
              </a:gs>
              <a:gs pos="100000">
                <a:srgbClr val="969696">
                  <a:gamma/>
                  <a:shade val="31765"/>
                  <a:invGamma/>
                </a:srgbClr>
              </a:gs>
            </a:gsLst>
            <a:lin ang="5400000" scaled="1"/>
          </a:gradFill>
          <a:ln w="38100" algn="ctr">
            <a:solidFill>
              <a:srgbClr val="F8F8F8">
                <a:alpha val="80000"/>
              </a:srgbClr>
            </a:solidFill>
            <a:rou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pic>
        <p:nvPicPr>
          <p:cNvPr id="44" name="图片 6" descr="cir_lighteffect0">
            <a:extLst>
              <a:ext uri="{FF2B5EF4-FFF2-40B4-BE49-F238E27FC236}">
                <a16:creationId xmlns:a16="http://schemas.microsoft.com/office/drawing/2014/main" id="{B1CD0947-700A-409C-9676-E4BC5E172B76}"/>
              </a:ext>
            </a:extLst>
          </p:cNvPr>
          <p:cNvPicPr>
            <a:picLocks noChangeAspect="1" noChangeArrowheads="1"/>
          </p:cNvPicPr>
          <p:nvPr/>
        </p:nvPicPr>
        <p:blipFill>
          <a:blip r:embed="rId3">
            <a:lum bright="18000" contrast="-12000"/>
            <a:extLst>
              <a:ext uri="{28A0092B-C50C-407E-A947-70E740481C1C}">
                <a14:useLocalDpi xmlns:a14="http://schemas.microsoft.com/office/drawing/2010/main" val="0"/>
              </a:ext>
            </a:extLst>
          </a:blip>
          <a:srcRect/>
          <a:stretch>
            <a:fillRect/>
          </a:stretch>
        </p:blipFill>
        <p:spPr bwMode="gray">
          <a:xfrm>
            <a:off x="6016625" y="4318000"/>
            <a:ext cx="1511300" cy="1295400"/>
          </a:xfrm>
          <a:prstGeom prst="rect">
            <a:avLst/>
          </a:prstGeom>
          <a:noFill/>
          <a:extLst>
            <a:ext uri="{909E8E84-426E-40DD-AFC4-6F175D3DCCD1}">
              <a14:hiddenFill xmlns:a14="http://schemas.microsoft.com/office/drawing/2010/main">
                <a:solidFill>
                  <a:srgbClr val="FFFFFF"/>
                </a:solidFill>
              </a14:hiddenFill>
            </a:ext>
          </a:extLst>
        </p:spPr>
      </p:pic>
      <p:sp>
        <p:nvSpPr>
          <p:cNvPr id="46" name="椭圆 8">
            <a:extLst>
              <a:ext uri="{FF2B5EF4-FFF2-40B4-BE49-F238E27FC236}">
                <a16:creationId xmlns:a16="http://schemas.microsoft.com/office/drawing/2014/main" id="{602B5506-0185-4AF9-889D-803860E8DDE6}"/>
              </a:ext>
            </a:extLst>
          </p:cNvPr>
          <p:cNvSpPr>
            <a:spLocks noChangeArrowheads="1"/>
          </p:cNvSpPr>
          <p:nvPr/>
        </p:nvSpPr>
        <p:spPr bwMode="gray">
          <a:xfrm>
            <a:off x="5954713" y="4265613"/>
            <a:ext cx="1649412" cy="1647825"/>
          </a:xfrm>
          <a:prstGeom prst="ellipse">
            <a:avLst/>
          </a:prstGeom>
          <a:noFill/>
          <a:ln w="127000">
            <a:solidFill>
              <a:srgbClr val="EAEAEA">
                <a:alpha val="8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17347D"/>
              </a:solidFill>
              <a:latin typeface="Arial" panose="020B0604020202020204" pitchFamily="34" charset="0"/>
            </a:endParaRPr>
          </a:p>
        </p:txBody>
      </p:sp>
      <p:sp>
        <p:nvSpPr>
          <p:cNvPr id="47" name="椭圆 9">
            <a:extLst>
              <a:ext uri="{FF2B5EF4-FFF2-40B4-BE49-F238E27FC236}">
                <a16:creationId xmlns:a16="http://schemas.microsoft.com/office/drawing/2014/main" id="{F1F9E9D2-E691-42B7-ACE1-E3E5268975F7}"/>
              </a:ext>
            </a:extLst>
          </p:cNvPr>
          <p:cNvSpPr>
            <a:spLocks noChangeArrowheads="1"/>
          </p:cNvSpPr>
          <p:nvPr/>
        </p:nvSpPr>
        <p:spPr bwMode="gray">
          <a:xfrm>
            <a:off x="3214688" y="2525713"/>
            <a:ext cx="2481262" cy="2482850"/>
          </a:xfrm>
          <a:prstGeom prst="ellipse">
            <a:avLst/>
          </a:prstGeom>
          <a:noFill/>
          <a:ln w="127000">
            <a:solidFill>
              <a:srgbClr val="EAEAEA">
                <a:alpha val="8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17347D"/>
              </a:solidFill>
              <a:latin typeface="Arial" panose="020B0604020202020204" pitchFamily="34" charset="0"/>
            </a:endParaRPr>
          </a:p>
        </p:txBody>
      </p:sp>
      <p:sp>
        <p:nvSpPr>
          <p:cNvPr id="48" name="直线 10">
            <a:extLst>
              <a:ext uri="{FF2B5EF4-FFF2-40B4-BE49-F238E27FC236}">
                <a16:creationId xmlns:a16="http://schemas.microsoft.com/office/drawing/2014/main" id="{E3222C11-D95C-43FD-9999-EB6D67FC8C6D}"/>
              </a:ext>
            </a:extLst>
          </p:cNvPr>
          <p:cNvSpPr>
            <a:spLocks noChangeShapeType="1"/>
          </p:cNvSpPr>
          <p:nvPr/>
        </p:nvSpPr>
        <p:spPr bwMode="gray">
          <a:xfrm flipV="1">
            <a:off x="2960688" y="4492625"/>
            <a:ext cx="487362" cy="304800"/>
          </a:xfrm>
          <a:prstGeom prst="line">
            <a:avLst/>
          </a:prstGeom>
          <a:noFill/>
          <a:ln w="127000">
            <a:solidFill>
              <a:srgbClr val="EAEAEA">
                <a:alpha val="80000"/>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17347D"/>
              </a:solidFill>
              <a:latin typeface="Arial" panose="020B0604020202020204" pitchFamily="34" charset="0"/>
            </a:endParaRPr>
          </a:p>
        </p:txBody>
      </p:sp>
      <p:sp>
        <p:nvSpPr>
          <p:cNvPr id="49" name="直线 11">
            <a:extLst>
              <a:ext uri="{FF2B5EF4-FFF2-40B4-BE49-F238E27FC236}">
                <a16:creationId xmlns:a16="http://schemas.microsoft.com/office/drawing/2014/main" id="{AF3795CA-98B1-4B08-8657-8EE9A7EDB189}"/>
              </a:ext>
            </a:extLst>
          </p:cNvPr>
          <p:cNvSpPr>
            <a:spLocks noChangeShapeType="1"/>
          </p:cNvSpPr>
          <p:nvPr/>
        </p:nvSpPr>
        <p:spPr bwMode="gray">
          <a:xfrm flipV="1">
            <a:off x="2876550" y="4341813"/>
            <a:ext cx="485775" cy="304800"/>
          </a:xfrm>
          <a:prstGeom prst="line">
            <a:avLst/>
          </a:prstGeom>
          <a:noFill/>
          <a:ln w="127000">
            <a:solidFill>
              <a:srgbClr val="EAEAEA">
                <a:alpha val="80000"/>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17347D"/>
              </a:solidFill>
              <a:latin typeface="Arial" panose="020B0604020202020204" pitchFamily="34" charset="0"/>
            </a:endParaRPr>
          </a:p>
        </p:txBody>
      </p:sp>
      <p:sp>
        <p:nvSpPr>
          <p:cNvPr id="50" name="直线 12">
            <a:extLst>
              <a:ext uri="{FF2B5EF4-FFF2-40B4-BE49-F238E27FC236}">
                <a16:creationId xmlns:a16="http://schemas.microsoft.com/office/drawing/2014/main" id="{6DFDB893-AF60-42FB-9E1B-9A4EAB31684E}"/>
              </a:ext>
            </a:extLst>
          </p:cNvPr>
          <p:cNvSpPr>
            <a:spLocks noChangeShapeType="1"/>
          </p:cNvSpPr>
          <p:nvPr/>
        </p:nvSpPr>
        <p:spPr bwMode="gray">
          <a:xfrm flipV="1">
            <a:off x="5527675" y="2852738"/>
            <a:ext cx="487363" cy="304800"/>
          </a:xfrm>
          <a:prstGeom prst="line">
            <a:avLst/>
          </a:prstGeom>
          <a:noFill/>
          <a:ln w="127000">
            <a:solidFill>
              <a:srgbClr val="EAEAEA">
                <a:alpha val="80000"/>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17347D"/>
              </a:solidFill>
              <a:latin typeface="Arial" panose="020B0604020202020204" pitchFamily="34" charset="0"/>
            </a:endParaRPr>
          </a:p>
        </p:txBody>
      </p:sp>
      <p:sp>
        <p:nvSpPr>
          <p:cNvPr id="51" name="直线 13">
            <a:extLst>
              <a:ext uri="{FF2B5EF4-FFF2-40B4-BE49-F238E27FC236}">
                <a16:creationId xmlns:a16="http://schemas.microsoft.com/office/drawing/2014/main" id="{E8F4026D-AC30-4AF8-94CF-21E45CB8382A}"/>
              </a:ext>
            </a:extLst>
          </p:cNvPr>
          <p:cNvSpPr>
            <a:spLocks noChangeShapeType="1"/>
          </p:cNvSpPr>
          <p:nvPr/>
        </p:nvSpPr>
        <p:spPr bwMode="gray">
          <a:xfrm flipV="1">
            <a:off x="5441950" y="2701925"/>
            <a:ext cx="488950" cy="304800"/>
          </a:xfrm>
          <a:prstGeom prst="line">
            <a:avLst/>
          </a:prstGeom>
          <a:noFill/>
          <a:ln w="127000">
            <a:solidFill>
              <a:srgbClr val="EAEAEA">
                <a:alpha val="80000"/>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17347D"/>
              </a:solidFill>
              <a:latin typeface="Arial" panose="020B0604020202020204" pitchFamily="34" charset="0"/>
            </a:endParaRPr>
          </a:p>
        </p:txBody>
      </p:sp>
      <p:sp>
        <p:nvSpPr>
          <p:cNvPr id="52" name="椭圆 14">
            <a:extLst>
              <a:ext uri="{FF2B5EF4-FFF2-40B4-BE49-F238E27FC236}">
                <a16:creationId xmlns:a16="http://schemas.microsoft.com/office/drawing/2014/main" id="{68F07466-CAAE-4D4C-94AC-327BE907D3EF}"/>
              </a:ext>
            </a:extLst>
          </p:cNvPr>
          <p:cNvSpPr>
            <a:spLocks noChangeArrowheads="1"/>
          </p:cNvSpPr>
          <p:nvPr/>
        </p:nvSpPr>
        <p:spPr bwMode="gray">
          <a:xfrm>
            <a:off x="1484313" y="4506913"/>
            <a:ext cx="1441450" cy="1425575"/>
          </a:xfrm>
          <a:prstGeom prst="ellipse">
            <a:avLst/>
          </a:prstGeom>
          <a:gradFill rotWithShape="1">
            <a:gsLst>
              <a:gs pos="0">
                <a:srgbClr val="9999FF"/>
              </a:gs>
              <a:gs pos="100000">
                <a:srgbClr val="9999FF">
                  <a:gamma/>
                  <a:shade val="31765"/>
                  <a:invGamma/>
                </a:srgbClr>
              </a:gs>
            </a:gsLst>
            <a:lin ang="5400000" scaled="1"/>
          </a:gradFill>
          <a:ln w="38100" algn="ctr">
            <a:solidFill>
              <a:srgbClr val="F8F8F8">
                <a:alpha val="80000"/>
              </a:srgbClr>
            </a:solidFill>
            <a:rou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pic>
        <p:nvPicPr>
          <p:cNvPr id="53" name="图片 15" descr="cir_lighteffect0">
            <a:extLst>
              <a:ext uri="{FF2B5EF4-FFF2-40B4-BE49-F238E27FC236}">
                <a16:creationId xmlns:a16="http://schemas.microsoft.com/office/drawing/2014/main" id="{AF2D19A1-D5DA-483E-A76E-51F7BBA60180}"/>
              </a:ext>
            </a:extLst>
          </p:cNvPr>
          <p:cNvPicPr>
            <a:picLocks noChangeAspect="1" noChangeArrowheads="1"/>
          </p:cNvPicPr>
          <p:nvPr/>
        </p:nvPicPr>
        <p:blipFill>
          <a:blip r:embed="rId3">
            <a:lum bright="18000" contrast="-12000"/>
            <a:extLst>
              <a:ext uri="{28A0092B-C50C-407E-A947-70E740481C1C}">
                <a14:useLocalDpi xmlns:a14="http://schemas.microsoft.com/office/drawing/2010/main" val="0"/>
              </a:ext>
            </a:extLst>
          </a:blip>
          <a:srcRect/>
          <a:stretch>
            <a:fillRect/>
          </a:stretch>
        </p:blipFill>
        <p:spPr bwMode="gray">
          <a:xfrm>
            <a:off x="1444625" y="4441825"/>
            <a:ext cx="1511300" cy="1295400"/>
          </a:xfrm>
          <a:prstGeom prst="rect">
            <a:avLst/>
          </a:prstGeom>
          <a:noFill/>
          <a:extLst>
            <a:ext uri="{909E8E84-426E-40DD-AFC4-6F175D3DCCD1}">
              <a14:hiddenFill xmlns:a14="http://schemas.microsoft.com/office/drawing/2010/main">
                <a:solidFill>
                  <a:srgbClr val="FFFFFF"/>
                </a:solidFill>
              </a14:hiddenFill>
            </a:ext>
          </a:extLst>
        </p:spPr>
      </p:pic>
      <p:sp>
        <p:nvSpPr>
          <p:cNvPr id="55" name="椭圆 17">
            <a:extLst>
              <a:ext uri="{FF2B5EF4-FFF2-40B4-BE49-F238E27FC236}">
                <a16:creationId xmlns:a16="http://schemas.microsoft.com/office/drawing/2014/main" id="{416DBDF1-EE4E-4807-B2CC-A78BBFEA9AF7}"/>
              </a:ext>
            </a:extLst>
          </p:cNvPr>
          <p:cNvSpPr>
            <a:spLocks noChangeArrowheads="1"/>
          </p:cNvSpPr>
          <p:nvPr/>
        </p:nvSpPr>
        <p:spPr bwMode="gray">
          <a:xfrm>
            <a:off x="1382713" y="4389438"/>
            <a:ext cx="1647825" cy="1646237"/>
          </a:xfrm>
          <a:prstGeom prst="ellipse">
            <a:avLst/>
          </a:prstGeom>
          <a:noFill/>
          <a:ln w="127000">
            <a:solidFill>
              <a:srgbClr val="EAEAEA">
                <a:alpha val="8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17347D"/>
              </a:solidFill>
              <a:latin typeface="Arial" panose="020B0604020202020204" pitchFamily="34" charset="0"/>
            </a:endParaRPr>
          </a:p>
        </p:txBody>
      </p:sp>
      <p:sp>
        <p:nvSpPr>
          <p:cNvPr id="56" name="椭圆 18">
            <a:extLst>
              <a:ext uri="{FF2B5EF4-FFF2-40B4-BE49-F238E27FC236}">
                <a16:creationId xmlns:a16="http://schemas.microsoft.com/office/drawing/2014/main" id="{ACDD0B83-909B-4EA9-B40C-8E46A1E7C97C}"/>
              </a:ext>
            </a:extLst>
          </p:cNvPr>
          <p:cNvSpPr>
            <a:spLocks noChangeArrowheads="1"/>
          </p:cNvSpPr>
          <p:nvPr/>
        </p:nvSpPr>
        <p:spPr bwMode="gray">
          <a:xfrm>
            <a:off x="1427163" y="1643063"/>
            <a:ext cx="1439862" cy="1423987"/>
          </a:xfrm>
          <a:prstGeom prst="ellipse">
            <a:avLst/>
          </a:prstGeom>
          <a:gradFill rotWithShape="1">
            <a:gsLst>
              <a:gs pos="0">
                <a:srgbClr val="669900"/>
              </a:gs>
              <a:gs pos="100000">
                <a:srgbClr val="669900">
                  <a:gamma/>
                  <a:shade val="31765"/>
                  <a:invGamma/>
                </a:srgbClr>
              </a:gs>
            </a:gsLst>
            <a:lin ang="5400000" scaled="1"/>
          </a:gradFill>
          <a:ln w="38100" algn="ctr">
            <a:solidFill>
              <a:srgbClr val="F8F8F8">
                <a:alpha val="80000"/>
              </a:srgbClr>
            </a:solidFill>
            <a:rou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fontAlgn="base">
              <a:spcBef>
                <a:spcPct val="0"/>
              </a:spcBef>
              <a:spcAft>
                <a:spcPct val="0"/>
              </a:spcAft>
            </a:pPr>
            <a:endParaRPr lang="zh-CN" altLang="en-US">
              <a:solidFill>
                <a:srgbClr val="17347D"/>
              </a:solidFill>
              <a:latin typeface="Arial" panose="020B0604020202020204" pitchFamily="34" charset="0"/>
            </a:endParaRPr>
          </a:p>
        </p:txBody>
      </p:sp>
      <p:pic>
        <p:nvPicPr>
          <p:cNvPr id="57" name="图片 19" descr="cir_lighteffect0">
            <a:extLst>
              <a:ext uri="{FF2B5EF4-FFF2-40B4-BE49-F238E27FC236}">
                <a16:creationId xmlns:a16="http://schemas.microsoft.com/office/drawing/2014/main" id="{CB4E9D2C-C162-446D-A993-51244FFFFC01}"/>
              </a:ext>
            </a:extLst>
          </p:cNvPr>
          <p:cNvPicPr>
            <a:picLocks noChangeAspect="1" noChangeArrowheads="1"/>
          </p:cNvPicPr>
          <p:nvPr/>
        </p:nvPicPr>
        <p:blipFill>
          <a:blip r:embed="rId3">
            <a:lum bright="18000" contrast="-12000"/>
            <a:extLst>
              <a:ext uri="{28A0092B-C50C-407E-A947-70E740481C1C}">
                <a14:useLocalDpi xmlns:a14="http://schemas.microsoft.com/office/drawing/2010/main" val="0"/>
              </a:ext>
            </a:extLst>
          </a:blip>
          <a:srcRect/>
          <a:stretch>
            <a:fillRect/>
          </a:stretch>
        </p:blipFill>
        <p:spPr bwMode="gray">
          <a:xfrm>
            <a:off x="1385888" y="1577975"/>
            <a:ext cx="1511300" cy="1293813"/>
          </a:xfrm>
          <a:prstGeom prst="rect">
            <a:avLst/>
          </a:prstGeom>
          <a:noFill/>
          <a:extLst>
            <a:ext uri="{909E8E84-426E-40DD-AFC4-6F175D3DCCD1}">
              <a14:hiddenFill xmlns:a14="http://schemas.microsoft.com/office/drawing/2010/main">
                <a:solidFill>
                  <a:srgbClr val="FFFFFF"/>
                </a:solidFill>
              </a14:hiddenFill>
            </a:ext>
          </a:extLst>
        </p:spPr>
      </p:pic>
      <p:sp>
        <p:nvSpPr>
          <p:cNvPr id="58" name="矩形 20">
            <a:extLst>
              <a:ext uri="{FF2B5EF4-FFF2-40B4-BE49-F238E27FC236}">
                <a16:creationId xmlns:a16="http://schemas.microsoft.com/office/drawing/2014/main" id="{0ABBBC1F-08F8-4E24-ABAE-98BBA4A454CC}"/>
              </a:ext>
            </a:extLst>
          </p:cNvPr>
          <p:cNvSpPr>
            <a:spLocks noChangeArrowheads="1"/>
          </p:cNvSpPr>
          <p:nvPr/>
        </p:nvSpPr>
        <p:spPr bwMode="gray">
          <a:xfrm>
            <a:off x="1409700" y="1992313"/>
            <a:ext cx="1493838" cy="58477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zh-CN" altLang="en-US" sz="3200" b="1" dirty="0">
                <a:solidFill>
                  <a:srgbClr val="F8F8F8"/>
                </a:solidFill>
                <a:latin typeface="Arial" panose="020B0604020202020204" pitchFamily="34" charset="0"/>
                <a:cs typeface="Arial" panose="020B0604020202020204" pitchFamily="34" charset="0"/>
              </a:rPr>
              <a:t>超声</a:t>
            </a:r>
            <a:endParaRPr lang="en-US" altLang="zh-CN" sz="3200" b="1" dirty="0">
              <a:solidFill>
                <a:srgbClr val="F8F8F8"/>
              </a:solidFill>
              <a:latin typeface="Arial" panose="020B0604020202020204" pitchFamily="34" charset="0"/>
              <a:cs typeface="Arial" panose="020B0604020202020204" pitchFamily="34" charset="0"/>
            </a:endParaRPr>
          </a:p>
        </p:txBody>
      </p:sp>
      <p:sp>
        <p:nvSpPr>
          <p:cNvPr id="59" name="椭圆 21">
            <a:extLst>
              <a:ext uri="{FF2B5EF4-FFF2-40B4-BE49-F238E27FC236}">
                <a16:creationId xmlns:a16="http://schemas.microsoft.com/office/drawing/2014/main" id="{74F19C5D-6A9F-41A3-B209-B2FD5C0D985E}"/>
              </a:ext>
            </a:extLst>
          </p:cNvPr>
          <p:cNvSpPr>
            <a:spLocks noChangeArrowheads="1"/>
          </p:cNvSpPr>
          <p:nvPr/>
        </p:nvSpPr>
        <p:spPr bwMode="gray">
          <a:xfrm>
            <a:off x="1323975" y="1524000"/>
            <a:ext cx="1649413" cy="1646238"/>
          </a:xfrm>
          <a:prstGeom prst="ellipse">
            <a:avLst/>
          </a:prstGeom>
          <a:noFill/>
          <a:ln w="127000">
            <a:solidFill>
              <a:srgbClr val="EAEAEA">
                <a:alpha val="8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17347D"/>
              </a:solidFill>
              <a:latin typeface="Arial" panose="020B0604020202020204" pitchFamily="34" charset="0"/>
            </a:endParaRPr>
          </a:p>
        </p:txBody>
      </p:sp>
      <p:sp>
        <p:nvSpPr>
          <p:cNvPr id="60" name="直线 22">
            <a:extLst>
              <a:ext uri="{FF2B5EF4-FFF2-40B4-BE49-F238E27FC236}">
                <a16:creationId xmlns:a16="http://schemas.microsoft.com/office/drawing/2014/main" id="{72388C9B-B5C0-47E3-B495-C67EEEB687A3}"/>
              </a:ext>
            </a:extLst>
          </p:cNvPr>
          <p:cNvSpPr>
            <a:spLocks noChangeShapeType="1"/>
          </p:cNvSpPr>
          <p:nvPr/>
        </p:nvSpPr>
        <p:spPr bwMode="gray">
          <a:xfrm>
            <a:off x="2847975" y="2744788"/>
            <a:ext cx="561975" cy="342900"/>
          </a:xfrm>
          <a:prstGeom prst="line">
            <a:avLst/>
          </a:prstGeom>
          <a:noFill/>
          <a:ln w="127000">
            <a:solidFill>
              <a:srgbClr val="EAEAEA">
                <a:alpha val="80000"/>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17347D"/>
              </a:solidFill>
              <a:latin typeface="Arial" panose="020B0604020202020204" pitchFamily="34" charset="0"/>
            </a:endParaRPr>
          </a:p>
        </p:txBody>
      </p:sp>
      <p:sp>
        <p:nvSpPr>
          <p:cNvPr id="61" name="直线 23">
            <a:extLst>
              <a:ext uri="{FF2B5EF4-FFF2-40B4-BE49-F238E27FC236}">
                <a16:creationId xmlns:a16="http://schemas.microsoft.com/office/drawing/2014/main" id="{7D3EE53F-2C71-415A-8D3D-0DEE62E372A0}"/>
              </a:ext>
            </a:extLst>
          </p:cNvPr>
          <p:cNvSpPr>
            <a:spLocks noChangeShapeType="1"/>
          </p:cNvSpPr>
          <p:nvPr/>
        </p:nvSpPr>
        <p:spPr bwMode="gray">
          <a:xfrm>
            <a:off x="2762250" y="2889250"/>
            <a:ext cx="563563" cy="342900"/>
          </a:xfrm>
          <a:prstGeom prst="line">
            <a:avLst/>
          </a:prstGeom>
          <a:noFill/>
          <a:ln w="127000">
            <a:solidFill>
              <a:srgbClr val="EAEAEA">
                <a:alpha val="80000"/>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17347D"/>
              </a:solidFill>
              <a:latin typeface="Arial" panose="020B0604020202020204" pitchFamily="34" charset="0"/>
            </a:endParaRPr>
          </a:p>
        </p:txBody>
      </p:sp>
      <p:sp>
        <p:nvSpPr>
          <p:cNvPr id="62" name="椭圆 24">
            <a:extLst>
              <a:ext uri="{FF2B5EF4-FFF2-40B4-BE49-F238E27FC236}">
                <a16:creationId xmlns:a16="http://schemas.microsoft.com/office/drawing/2014/main" id="{CBBDEFDB-9A1A-41E1-9C46-EE62FE005CC8}"/>
              </a:ext>
            </a:extLst>
          </p:cNvPr>
          <p:cNvSpPr>
            <a:spLocks noChangeArrowheads="1"/>
          </p:cNvSpPr>
          <p:nvPr/>
        </p:nvSpPr>
        <p:spPr bwMode="gray">
          <a:xfrm>
            <a:off x="5934075" y="1643063"/>
            <a:ext cx="1439863" cy="1423987"/>
          </a:xfrm>
          <a:prstGeom prst="ellipse">
            <a:avLst/>
          </a:prstGeom>
          <a:gradFill rotWithShape="1">
            <a:gsLst>
              <a:gs pos="0">
                <a:srgbClr val="77B7E7"/>
              </a:gs>
              <a:gs pos="100000">
                <a:srgbClr val="77B7E7">
                  <a:gamma/>
                  <a:shade val="31765"/>
                  <a:invGamma/>
                </a:srgbClr>
              </a:gs>
            </a:gsLst>
            <a:lin ang="5400000" scaled="1"/>
          </a:gradFill>
          <a:ln w="38100" algn="ctr">
            <a:solidFill>
              <a:srgbClr val="F8F8F8">
                <a:alpha val="80000"/>
              </a:srgbClr>
            </a:solidFill>
            <a:rou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pic>
        <p:nvPicPr>
          <p:cNvPr id="63" name="图片 25" descr="cir_lighteffect0">
            <a:extLst>
              <a:ext uri="{FF2B5EF4-FFF2-40B4-BE49-F238E27FC236}">
                <a16:creationId xmlns:a16="http://schemas.microsoft.com/office/drawing/2014/main" id="{D3EC99A0-F2DE-4817-ACFC-24439C32B0D7}"/>
              </a:ext>
            </a:extLst>
          </p:cNvPr>
          <p:cNvPicPr>
            <a:picLocks noChangeAspect="1" noChangeArrowheads="1"/>
          </p:cNvPicPr>
          <p:nvPr/>
        </p:nvPicPr>
        <p:blipFill>
          <a:blip r:embed="rId3">
            <a:lum bright="18000" contrast="-12000"/>
            <a:extLst>
              <a:ext uri="{28A0092B-C50C-407E-A947-70E740481C1C}">
                <a14:useLocalDpi xmlns:a14="http://schemas.microsoft.com/office/drawing/2010/main" val="0"/>
              </a:ext>
            </a:extLst>
          </a:blip>
          <a:srcRect/>
          <a:stretch>
            <a:fillRect/>
          </a:stretch>
        </p:blipFill>
        <p:spPr bwMode="gray">
          <a:xfrm>
            <a:off x="5927951" y="1622425"/>
            <a:ext cx="1511300" cy="1293813"/>
          </a:xfrm>
          <a:prstGeom prst="rect">
            <a:avLst/>
          </a:prstGeom>
          <a:noFill/>
          <a:extLst>
            <a:ext uri="{909E8E84-426E-40DD-AFC4-6F175D3DCCD1}">
              <a14:hiddenFill xmlns:a14="http://schemas.microsoft.com/office/drawing/2010/main">
                <a:solidFill>
                  <a:srgbClr val="FFFFFF"/>
                </a:solidFill>
              </a14:hiddenFill>
            </a:ext>
          </a:extLst>
        </p:spPr>
      </p:pic>
      <p:sp>
        <p:nvSpPr>
          <p:cNvPr id="65" name="椭圆 27">
            <a:extLst>
              <a:ext uri="{FF2B5EF4-FFF2-40B4-BE49-F238E27FC236}">
                <a16:creationId xmlns:a16="http://schemas.microsoft.com/office/drawing/2014/main" id="{07433A6D-2A82-444A-9750-1BE7C7831E55}"/>
              </a:ext>
            </a:extLst>
          </p:cNvPr>
          <p:cNvSpPr>
            <a:spLocks noChangeArrowheads="1"/>
          </p:cNvSpPr>
          <p:nvPr/>
        </p:nvSpPr>
        <p:spPr bwMode="gray">
          <a:xfrm>
            <a:off x="5830888" y="1524000"/>
            <a:ext cx="1647825" cy="1646238"/>
          </a:xfrm>
          <a:prstGeom prst="ellipse">
            <a:avLst/>
          </a:prstGeom>
          <a:noFill/>
          <a:ln w="127000">
            <a:solidFill>
              <a:srgbClr val="EAEAEA">
                <a:alpha val="8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17347D"/>
              </a:solidFill>
              <a:latin typeface="Arial" panose="020B0604020202020204" pitchFamily="34" charset="0"/>
            </a:endParaRPr>
          </a:p>
        </p:txBody>
      </p:sp>
      <p:sp>
        <p:nvSpPr>
          <p:cNvPr id="66" name="直线 28">
            <a:extLst>
              <a:ext uri="{FF2B5EF4-FFF2-40B4-BE49-F238E27FC236}">
                <a16:creationId xmlns:a16="http://schemas.microsoft.com/office/drawing/2014/main" id="{03B862B7-C132-44BE-9CFC-FA8A52F6A5B3}"/>
              </a:ext>
            </a:extLst>
          </p:cNvPr>
          <p:cNvSpPr>
            <a:spLocks noChangeShapeType="1"/>
          </p:cNvSpPr>
          <p:nvPr/>
        </p:nvSpPr>
        <p:spPr bwMode="gray">
          <a:xfrm>
            <a:off x="5611813" y="4206875"/>
            <a:ext cx="561975" cy="342900"/>
          </a:xfrm>
          <a:prstGeom prst="line">
            <a:avLst/>
          </a:prstGeom>
          <a:noFill/>
          <a:ln w="127000">
            <a:solidFill>
              <a:srgbClr val="EAEAEA">
                <a:alpha val="80000"/>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17347D"/>
              </a:solidFill>
              <a:latin typeface="Arial" panose="020B0604020202020204" pitchFamily="34" charset="0"/>
            </a:endParaRPr>
          </a:p>
        </p:txBody>
      </p:sp>
      <p:sp>
        <p:nvSpPr>
          <p:cNvPr id="67" name="直线 29">
            <a:extLst>
              <a:ext uri="{FF2B5EF4-FFF2-40B4-BE49-F238E27FC236}">
                <a16:creationId xmlns:a16="http://schemas.microsoft.com/office/drawing/2014/main" id="{4F96F08E-07F8-49F1-9AA9-CD7C6BC32889}"/>
              </a:ext>
            </a:extLst>
          </p:cNvPr>
          <p:cNvSpPr>
            <a:spLocks noChangeShapeType="1"/>
          </p:cNvSpPr>
          <p:nvPr/>
        </p:nvSpPr>
        <p:spPr bwMode="gray">
          <a:xfrm>
            <a:off x="5526088" y="4351338"/>
            <a:ext cx="563562" cy="344487"/>
          </a:xfrm>
          <a:prstGeom prst="line">
            <a:avLst/>
          </a:prstGeom>
          <a:noFill/>
          <a:ln w="127000">
            <a:solidFill>
              <a:srgbClr val="EAEAEA">
                <a:alpha val="80000"/>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17347D"/>
              </a:solidFill>
              <a:latin typeface="Arial" panose="020B0604020202020204" pitchFamily="34" charset="0"/>
            </a:endParaRPr>
          </a:p>
        </p:txBody>
      </p:sp>
      <p:sp>
        <p:nvSpPr>
          <p:cNvPr id="73" name="矩形 20">
            <a:extLst>
              <a:ext uri="{FF2B5EF4-FFF2-40B4-BE49-F238E27FC236}">
                <a16:creationId xmlns:a16="http://schemas.microsoft.com/office/drawing/2014/main" id="{4311686A-427F-42F7-94A7-F343DFCFA1AF}"/>
              </a:ext>
            </a:extLst>
          </p:cNvPr>
          <p:cNvSpPr>
            <a:spLocks noChangeArrowheads="1"/>
          </p:cNvSpPr>
          <p:nvPr/>
        </p:nvSpPr>
        <p:spPr bwMode="gray">
          <a:xfrm>
            <a:off x="5947003" y="1992245"/>
            <a:ext cx="1493838" cy="58477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zh-CN" altLang="en-US" sz="3200" b="1" dirty="0">
                <a:solidFill>
                  <a:srgbClr val="F8F8F8"/>
                </a:solidFill>
                <a:latin typeface="Arial" panose="020B0604020202020204" pitchFamily="34" charset="0"/>
                <a:cs typeface="Arial" panose="020B0604020202020204" pitchFamily="34" charset="0"/>
              </a:rPr>
              <a:t>激光</a:t>
            </a:r>
            <a:endParaRPr lang="en-US" altLang="zh-CN" sz="3200" b="1" dirty="0">
              <a:solidFill>
                <a:srgbClr val="F8F8F8"/>
              </a:solidFill>
              <a:latin typeface="Arial" panose="020B0604020202020204" pitchFamily="34" charset="0"/>
              <a:cs typeface="Arial" panose="020B0604020202020204" pitchFamily="34" charset="0"/>
            </a:endParaRPr>
          </a:p>
        </p:txBody>
      </p:sp>
      <p:sp>
        <p:nvSpPr>
          <p:cNvPr id="74" name="矩形 20">
            <a:extLst>
              <a:ext uri="{FF2B5EF4-FFF2-40B4-BE49-F238E27FC236}">
                <a16:creationId xmlns:a16="http://schemas.microsoft.com/office/drawing/2014/main" id="{1AF0A837-9765-4A21-99CA-B6454DD71C5C}"/>
              </a:ext>
            </a:extLst>
          </p:cNvPr>
          <p:cNvSpPr>
            <a:spLocks noChangeArrowheads="1"/>
          </p:cNvSpPr>
          <p:nvPr/>
        </p:nvSpPr>
        <p:spPr bwMode="gray">
          <a:xfrm>
            <a:off x="1498825" y="4873904"/>
            <a:ext cx="1493838" cy="58477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zh-CN" altLang="en-US" sz="3200" b="1" dirty="0">
                <a:solidFill>
                  <a:srgbClr val="F8F8F8"/>
                </a:solidFill>
                <a:latin typeface="Arial" panose="020B0604020202020204" pitchFamily="34" charset="0"/>
                <a:cs typeface="Arial" panose="020B0604020202020204" pitchFamily="34" charset="0"/>
              </a:rPr>
              <a:t>视觉</a:t>
            </a:r>
            <a:endParaRPr lang="en-US" altLang="zh-CN" sz="3200" b="1" dirty="0">
              <a:solidFill>
                <a:srgbClr val="F8F8F8"/>
              </a:solidFill>
              <a:latin typeface="Arial" panose="020B0604020202020204" pitchFamily="34" charset="0"/>
              <a:cs typeface="Arial" panose="020B0604020202020204" pitchFamily="34" charset="0"/>
            </a:endParaRPr>
          </a:p>
        </p:txBody>
      </p:sp>
      <p:sp>
        <p:nvSpPr>
          <p:cNvPr id="75" name="矩形 20">
            <a:extLst>
              <a:ext uri="{FF2B5EF4-FFF2-40B4-BE49-F238E27FC236}">
                <a16:creationId xmlns:a16="http://schemas.microsoft.com/office/drawing/2014/main" id="{38D2E071-5E2C-431C-B809-1457D08410E1}"/>
              </a:ext>
            </a:extLst>
          </p:cNvPr>
          <p:cNvSpPr>
            <a:spLocks noChangeArrowheads="1"/>
          </p:cNvSpPr>
          <p:nvPr/>
        </p:nvSpPr>
        <p:spPr bwMode="gray">
          <a:xfrm>
            <a:off x="6075362" y="4868341"/>
            <a:ext cx="1493838" cy="46166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altLang="zh-CN" sz="2400" b="1" dirty="0">
                <a:solidFill>
                  <a:srgbClr val="F8F8F8"/>
                </a:solidFill>
                <a:latin typeface="Arial" panose="020B0604020202020204" pitchFamily="34" charset="0"/>
                <a:cs typeface="Arial" panose="020B0604020202020204" pitchFamily="34" charset="0"/>
              </a:rPr>
              <a:t>RGB-D</a:t>
            </a:r>
          </a:p>
        </p:txBody>
      </p:sp>
      <p:pic>
        <p:nvPicPr>
          <p:cNvPr id="7" name="图片 6">
            <a:extLst>
              <a:ext uri="{FF2B5EF4-FFF2-40B4-BE49-F238E27FC236}">
                <a16:creationId xmlns:a16="http://schemas.microsoft.com/office/drawing/2014/main" id="{7637D146-BBFF-48BA-942C-F15530F7C0B5}"/>
              </a:ext>
            </a:extLst>
          </p:cNvPr>
          <p:cNvPicPr>
            <a:picLocks noChangeAspect="1"/>
          </p:cNvPicPr>
          <p:nvPr/>
        </p:nvPicPr>
        <p:blipFill>
          <a:blip r:embed="rId4"/>
          <a:stretch>
            <a:fillRect/>
          </a:stretch>
        </p:blipFill>
        <p:spPr>
          <a:xfrm>
            <a:off x="3038476" y="1379202"/>
            <a:ext cx="1219200" cy="809625"/>
          </a:xfrm>
          <a:prstGeom prst="rect">
            <a:avLst/>
          </a:prstGeom>
        </p:spPr>
      </p:pic>
      <p:pic>
        <p:nvPicPr>
          <p:cNvPr id="7168" name="图片 7167">
            <a:extLst>
              <a:ext uri="{FF2B5EF4-FFF2-40B4-BE49-F238E27FC236}">
                <a16:creationId xmlns:a16="http://schemas.microsoft.com/office/drawing/2014/main" id="{55A6C064-5CDE-4901-B364-A61D43CB9E1B}"/>
              </a:ext>
            </a:extLst>
          </p:cNvPr>
          <p:cNvPicPr>
            <a:picLocks noChangeAspect="1"/>
          </p:cNvPicPr>
          <p:nvPr/>
        </p:nvPicPr>
        <p:blipFill>
          <a:blip r:embed="rId5"/>
          <a:stretch>
            <a:fillRect/>
          </a:stretch>
        </p:blipFill>
        <p:spPr>
          <a:xfrm>
            <a:off x="3128962" y="5458679"/>
            <a:ext cx="685800" cy="733425"/>
          </a:xfrm>
          <a:prstGeom prst="rect">
            <a:avLst/>
          </a:prstGeom>
        </p:spPr>
      </p:pic>
      <p:pic>
        <p:nvPicPr>
          <p:cNvPr id="7169" name="图片 7168">
            <a:extLst>
              <a:ext uri="{FF2B5EF4-FFF2-40B4-BE49-F238E27FC236}">
                <a16:creationId xmlns:a16="http://schemas.microsoft.com/office/drawing/2014/main" id="{D924AF4B-B62F-4D89-BF2D-E7818025B05B}"/>
              </a:ext>
            </a:extLst>
          </p:cNvPr>
          <p:cNvPicPr>
            <a:picLocks noChangeAspect="1"/>
          </p:cNvPicPr>
          <p:nvPr/>
        </p:nvPicPr>
        <p:blipFill>
          <a:blip r:embed="rId6"/>
          <a:stretch>
            <a:fillRect/>
          </a:stretch>
        </p:blipFill>
        <p:spPr>
          <a:xfrm>
            <a:off x="7604125" y="1470812"/>
            <a:ext cx="1104900" cy="1019083"/>
          </a:xfrm>
          <a:prstGeom prst="rect">
            <a:avLst/>
          </a:prstGeom>
        </p:spPr>
      </p:pic>
      <p:pic>
        <p:nvPicPr>
          <p:cNvPr id="7170" name="图片 7169">
            <a:extLst>
              <a:ext uri="{FF2B5EF4-FFF2-40B4-BE49-F238E27FC236}">
                <a16:creationId xmlns:a16="http://schemas.microsoft.com/office/drawing/2014/main" id="{CD386EB2-B784-4A98-85B2-3DE48FC1B8EE}"/>
              </a:ext>
            </a:extLst>
          </p:cNvPr>
          <p:cNvPicPr>
            <a:picLocks noChangeAspect="1"/>
          </p:cNvPicPr>
          <p:nvPr/>
        </p:nvPicPr>
        <p:blipFill>
          <a:blip r:embed="rId7"/>
          <a:stretch>
            <a:fillRect/>
          </a:stretch>
        </p:blipFill>
        <p:spPr>
          <a:xfrm>
            <a:off x="7131050" y="3703638"/>
            <a:ext cx="1828800" cy="647700"/>
          </a:xfrm>
          <a:prstGeom prst="rect">
            <a:avLst/>
          </a:prstGeom>
        </p:spPr>
      </p:pic>
    </p:spTree>
    <p:extLst>
      <p:ext uri="{BB962C8B-B14F-4D97-AF65-F5344CB8AC3E}">
        <p14:creationId xmlns:p14="http://schemas.microsoft.com/office/powerpoint/2010/main" val="2824087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a:t>章节安排</a:t>
            </a:r>
          </a:p>
        </p:txBody>
      </p:sp>
      <p:sp>
        <p:nvSpPr>
          <p:cNvPr id="6147"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35A5737-56C8-46CF-BAD9-3A9CC62D30FA}" type="slidenum">
              <a:rPr kumimoji="0" lang="zh-CN" altLang="en-US" sz="1400">
                <a:latin typeface="Arial" panose="020B0604020202020204" pitchFamily="34" charset="0"/>
              </a:rPr>
              <a:pPr eaLnBrk="1" hangingPunct="1"/>
              <a:t>13</a:t>
            </a:fld>
            <a:endParaRPr kumimoji="0" lang="en-US" altLang="zh-CN" sz="1400">
              <a:latin typeface="Arial" panose="020B0604020202020204" pitchFamily="34" charset="0"/>
            </a:endParaRPr>
          </a:p>
        </p:txBody>
      </p:sp>
      <p:grpSp>
        <p:nvGrpSpPr>
          <p:cNvPr id="6148" name="Group 120"/>
          <p:cNvGrpSpPr>
            <a:grpSpLocks/>
          </p:cNvGrpSpPr>
          <p:nvPr/>
        </p:nvGrpSpPr>
        <p:grpSpPr bwMode="auto">
          <a:xfrm>
            <a:off x="1285837" y="1562100"/>
            <a:ext cx="6805437" cy="665163"/>
            <a:chOff x="1268" y="935"/>
            <a:chExt cx="3408" cy="419"/>
          </a:xfrm>
        </p:grpSpPr>
        <p:grpSp>
          <p:nvGrpSpPr>
            <p:cNvPr id="6194" name="Group 75"/>
            <p:cNvGrpSpPr>
              <a:grpSpLocks/>
            </p:cNvGrpSpPr>
            <p:nvPr/>
          </p:nvGrpSpPr>
          <p:grpSpPr bwMode="auto">
            <a:xfrm>
              <a:off x="1268" y="935"/>
              <a:ext cx="480" cy="419"/>
              <a:chOff x="1110" y="2656"/>
              <a:chExt cx="1549" cy="1351"/>
            </a:xfrm>
          </p:grpSpPr>
          <p:sp>
            <p:nvSpPr>
              <p:cNvPr id="6198" name="AutoShape 76"/>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99" name="AutoShape 77"/>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200" name="AutoShape 78"/>
              <p:cNvSpPr>
                <a:spLocks noChangeArrowheads="1"/>
              </p:cNvSpPr>
              <p:nvPr/>
            </p:nvSpPr>
            <p:spPr bwMode="gray">
              <a:xfrm>
                <a:off x="1200" y="2737"/>
                <a:ext cx="1349" cy="1167"/>
              </a:xfrm>
              <a:prstGeom prst="hexagon">
                <a:avLst>
                  <a:gd name="adj" fmla="val 28894"/>
                  <a:gd name="vf" fmla="val 115470"/>
                </a:avLst>
              </a:prstGeom>
              <a:gradFill rotWithShape="1">
                <a:gsLst>
                  <a:gs pos="0">
                    <a:srgbClr val="115252"/>
                  </a:gs>
                  <a:gs pos="50000">
                    <a:srgbClr val="25B1B1"/>
                  </a:gs>
                  <a:gs pos="100000">
                    <a:srgbClr val="115252"/>
                  </a:gs>
                </a:gsLst>
                <a:lin ang="2700000" scaled="1"/>
              </a:gradFill>
              <a:ln w="9525">
                <a:solidFill>
                  <a:srgbClr val="1D528D"/>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grpSp>
        <p:sp>
          <p:nvSpPr>
            <p:cNvPr id="6195" name="Line 83"/>
            <p:cNvSpPr>
              <a:spLocks noChangeShapeType="1"/>
            </p:cNvSpPr>
            <p:nvPr/>
          </p:nvSpPr>
          <p:spPr bwMode="auto">
            <a:xfrm>
              <a:off x="1652" y="1319"/>
              <a:ext cx="3024"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96" name="Text Box 84"/>
            <p:cNvSpPr txBox="1">
              <a:spLocks noChangeArrowheads="1"/>
            </p:cNvSpPr>
            <p:nvPr/>
          </p:nvSpPr>
          <p:spPr bwMode="auto">
            <a:xfrm>
              <a:off x="1882" y="983"/>
              <a:ext cx="25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zh-CN" altLang="en-US" b="1" dirty="0">
                  <a:latin typeface="Arial" panose="020B0604020202020204" pitchFamily="34" charset="0"/>
                  <a:ea typeface="黑体" panose="02010609060101010101" pitchFamily="49" charset="-122"/>
                </a:rPr>
                <a:t>什么是</a:t>
              </a:r>
              <a:r>
                <a:rPr kumimoji="0" lang="en-US" altLang="zh-CN" b="1" dirty="0">
                  <a:latin typeface="Arial" panose="020B0604020202020204" pitchFamily="34" charset="0"/>
                  <a:ea typeface="黑体" panose="02010609060101010101" pitchFamily="49" charset="-122"/>
                </a:rPr>
                <a:t>SLAM</a:t>
              </a:r>
              <a:endParaRPr kumimoji="0" lang="zh-CN" altLang="en-US" b="1" dirty="0">
                <a:latin typeface="Arial" panose="020B0604020202020204" pitchFamily="34" charset="0"/>
                <a:ea typeface="黑体" panose="02010609060101010101" pitchFamily="49" charset="-122"/>
              </a:endParaRPr>
            </a:p>
          </p:txBody>
        </p:sp>
        <p:sp>
          <p:nvSpPr>
            <p:cNvPr id="6197" name="Text Box 85"/>
            <p:cNvSpPr txBox="1">
              <a:spLocks noChangeArrowheads="1"/>
            </p:cNvSpPr>
            <p:nvPr/>
          </p:nvSpPr>
          <p:spPr bwMode="gray">
            <a:xfrm>
              <a:off x="1350" y="997"/>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b="1">
                  <a:solidFill>
                    <a:srgbClr val="FFFFFF"/>
                  </a:solidFill>
                  <a:latin typeface="Arial" panose="020B0604020202020204" pitchFamily="34" charset="0"/>
                  <a:ea typeface="华文中宋" panose="02010600040101010101" pitchFamily="2" charset="-122"/>
                </a:rPr>
                <a:t>一</a:t>
              </a:r>
            </a:p>
          </p:txBody>
        </p:sp>
      </p:grpSp>
      <p:grpSp>
        <p:nvGrpSpPr>
          <p:cNvPr id="6149" name="Group 123"/>
          <p:cNvGrpSpPr>
            <a:grpSpLocks/>
          </p:cNvGrpSpPr>
          <p:nvPr/>
        </p:nvGrpSpPr>
        <p:grpSpPr bwMode="auto">
          <a:xfrm>
            <a:off x="1285838" y="3838578"/>
            <a:ext cx="7023100" cy="665163"/>
            <a:chOff x="1268" y="2341"/>
            <a:chExt cx="3517" cy="419"/>
          </a:xfrm>
        </p:grpSpPr>
        <p:sp>
          <p:nvSpPr>
            <p:cNvPr id="6186" name="Line 92"/>
            <p:cNvSpPr>
              <a:spLocks noChangeShapeType="1"/>
            </p:cNvSpPr>
            <p:nvPr/>
          </p:nvSpPr>
          <p:spPr bwMode="auto">
            <a:xfrm>
              <a:off x="1652" y="2727"/>
              <a:ext cx="3024"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7" name="Text Box 94"/>
            <p:cNvSpPr txBox="1">
              <a:spLocks noChangeArrowheads="1"/>
            </p:cNvSpPr>
            <p:nvPr/>
          </p:nvSpPr>
          <p:spPr bwMode="gray">
            <a:xfrm>
              <a:off x="1392" y="2405"/>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b="1">
                  <a:solidFill>
                    <a:srgbClr val="FFFFFF"/>
                  </a:solidFill>
                  <a:latin typeface="Arial" panose="020B0604020202020204" pitchFamily="34" charset="0"/>
                </a:rPr>
                <a:t>4</a:t>
              </a:r>
            </a:p>
          </p:txBody>
        </p:sp>
        <p:grpSp>
          <p:nvGrpSpPr>
            <p:cNvPr id="6188" name="Group 100"/>
            <p:cNvGrpSpPr>
              <a:grpSpLocks/>
            </p:cNvGrpSpPr>
            <p:nvPr/>
          </p:nvGrpSpPr>
          <p:grpSpPr bwMode="auto">
            <a:xfrm>
              <a:off x="1268" y="2341"/>
              <a:ext cx="480" cy="419"/>
              <a:chOff x="3174" y="2656"/>
              <a:chExt cx="1549" cy="1351"/>
            </a:xfrm>
          </p:grpSpPr>
          <p:sp>
            <p:nvSpPr>
              <p:cNvPr id="6191" name="AutoShape 101"/>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92" name="AutoShape 102"/>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93" name="AutoShape 103"/>
              <p:cNvSpPr>
                <a:spLocks noChangeArrowheads="1"/>
              </p:cNvSpPr>
              <p:nvPr/>
            </p:nvSpPr>
            <p:spPr bwMode="gray">
              <a:xfrm>
                <a:off x="3264" y="2737"/>
                <a:ext cx="1349" cy="1167"/>
              </a:xfrm>
              <a:prstGeom prst="hexagon">
                <a:avLst>
                  <a:gd name="adj" fmla="val 28894"/>
                  <a:gd name="vf" fmla="val 115470"/>
                </a:avLst>
              </a:prstGeom>
              <a:gradFill rotWithShape="1">
                <a:gsLst>
                  <a:gs pos="0">
                    <a:srgbClr val="33346F"/>
                  </a:gs>
                  <a:gs pos="100000">
                    <a:srgbClr val="6E71F0"/>
                  </a:gs>
                </a:gsLst>
                <a:lin ang="2700000" scaled="1"/>
              </a:gradFill>
              <a:ln w="9525">
                <a:solidFill>
                  <a:srgbClr val="1D528D"/>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grpSp>
        <p:sp>
          <p:nvSpPr>
            <p:cNvPr id="6189" name="Text Box 104"/>
            <p:cNvSpPr txBox="1">
              <a:spLocks noChangeArrowheads="1"/>
            </p:cNvSpPr>
            <p:nvPr/>
          </p:nvSpPr>
          <p:spPr bwMode="gray">
            <a:xfrm>
              <a:off x="1350" y="240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b="1">
                  <a:solidFill>
                    <a:srgbClr val="FFFFFF"/>
                  </a:solidFill>
                  <a:latin typeface="Arial" panose="020B0604020202020204" pitchFamily="34" charset="0"/>
                  <a:ea typeface="华文中宋" panose="02010600040101010101" pitchFamily="2" charset="-122"/>
                </a:rPr>
                <a:t>四</a:t>
              </a:r>
            </a:p>
          </p:txBody>
        </p:sp>
        <p:sp>
          <p:nvSpPr>
            <p:cNvPr id="6190" name="Text Box 84"/>
            <p:cNvSpPr txBox="1">
              <a:spLocks noChangeArrowheads="1"/>
            </p:cNvSpPr>
            <p:nvPr/>
          </p:nvSpPr>
          <p:spPr bwMode="auto">
            <a:xfrm>
              <a:off x="1882" y="2384"/>
              <a:ext cx="290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zh-CN" altLang="en-US" b="1" dirty="0">
                  <a:latin typeface="Arial" panose="020B0604020202020204" pitchFamily="34" charset="0"/>
                  <a:ea typeface="黑体" panose="02010609060101010101" pitchFamily="49" charset="-122"/>
                </a:rPr>
                <a:t>视觉</a:t>
              </a:r>
              <a:r>
                <a:rPr kumimoji="0" lang="en-US" altLang="zh-CN" b="1" dirty="0">
                  <a:latin typeface="Arial" panose="020B0604020202020204" pitchFamily="34" charset="0"/>
                  <a:ea typeface="黑体" panose="02010609060101010101" pitchFamily="49" charset="-122"/>
                </a:rPr>
                <a:t>SLAM</a:t>
              </a:r>
              <a:r>
                <a:rPr kumimoji="0" lang="zh-CN" altLang="en-US" b="1" dirty="0">
                  <a:latin typeface="Arial" panose="020B0604020202020204" pitchFamily="34" charset="0"/>
                  <a:ea typeface="黑体" panose="02010609060101010101" pitchFamily="49" charset="-122"/>
                </a:rPr>
                <a:t>框架</a:t>
              </a:r>
              <a:endParaRPr kumimoji="0" lang="zh-CN" altLang="en-US" b="1" dirty="0">
                <a:solidFill>
                  <a:srgbClr val="000000"/>
                </a:solidFill>
                <a:latin typeface="Arial" panose="020B0604020202020204" pitchFamily="34" charset="0"/>
                <a:ea typeface="黑体" panose="02010609060101010101" pitchFamily="49" charset="-122"/>
              </a:endParaRPr>
            </a:p>
          </p:txBody>
        </p:sp>
      </p:grpSp>
      <p:grpSp>
        <p:nvGrpSpPr>
          <p:cNvPr id="6151" name="Group 126"/>
          <p:cNvGrpSpPr>
            <a:grpSpLocks/>
          </p:cNvGrpSpPr>
          <p:nvPr/>
        </p:nvGrpSpPr>
        <p:grpSpPr bwMode="auto">
          <a:xfrm>
            <a:off x="1285838" y="2314575"/>
            <a:ext cx="7023100" cy="665163"/>
            <a:chOff x="1268" y="1409"/>
            <a:chExt cx="3517" cy="419"/>
          </a:xfrm>
        </p:grpSpPr>
        <p:grpSp>
          <p:nvGrpSpPr>
            <p:cNvPr id="6171" name="Group 79"/>
            <p:cNvGrpSpPr>
              <a:grpSpLocks/>
            </p:cNvGrpSpPr>
            <p:nvPr/>
          </p:nvGrpSpPr>
          <p:grpSpPr bwMode="auto">
            <a:xfrm>
              <a:off x="1268" y="1409"/>
              <a:ext cx="480" cy="419"/>
              <a:chOff x="3174" y="2656"/>
              <a:chExt cx="1549" cy="1351"/>
            </a:xfrm>
          </p:grpSpPr>
          <p:sp>
            <p:nvSpPr>
              <p:cNvPr id="6175" name="AutoShape 80"/>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76" name="AutoShape 81"/>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77" name="AutoShape 82"/>
              <p:cNvSpPr>
                <a:spLocks noChangeArrowheads="1"/>
              </p:cNvSpPr>
              <p:nvPr/>
            </p:nvSpPr>
            <p:spPr bwMode="gray">
              <a:xfrm>
                <a:off x="3264" y="2737"/>
                <a:ext cx="1349" cy="1167"/>
              </a:xfrm>
              <a:prstGeom prst="hexagon">
                <a:avLst>
                  <a:gd name="adj" fmla="val 28894"/>
                  <a:gd name="vf" fmla="val 115470"/>
                </a:avLst>
              </a:prstGeom>
              <a:gradFill rotWithShape="1">
                <a:gsLst>
                  <a:gs pos="0">
                    <a:srgbClr val="33346F"/>
                  </a:gs>
                  <a:gs pos="100000">
                    <a:srgbClr val="6E71F0"/>
                  </a:gs>
                </a:gsLst>
                <a:lin ang="2700000" scaled="1"/>
              </a:gradFill>
              <a:ln w="9525">
                <a:solidFill>
                  <a:srgbClr val="1D528D"/>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grpSp>
        <p:sp>
          <p:nvSpPr>
            <p:cNvPr id="6172" name="Line 86"/>
            <p:cNvSpPr>
              <a:spLocks noChangeShapeType="1"/>
            </p:cNvSpPr>
            <p:nvPr/>
          </p:nvSpPr>
          <p:spPr bwMode="auto">
            <a:xfrm>
              <a:off x="1652" y="1793"/>
              <a:ext cx="3024"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3" name="Text Box 88"/>
            <p:cNvSpPr txBox="1">
              <a:spLocks noChangeArrowheads="1"/>
            </p:cNvSpPr>
            <p:nvPr/>
          </p:nvSpPr>
          <p:spPr bwMode="gray">
            <a:xfrm>
              <a:off x="1350" y="147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b="1">
                  <a:solidFill>
                    <a:srgbClr val="FFFFFF"/>
                  </a:solidFill>
                  <a:latin typeface="Arial" panose="020B0604020202020204" pitchFamily="34" charset="0"/>
                  <a:ea typeface="华文中宋" panose="02010600040101010101" pitchFamily="2" charset="-122"/>
                </a:rPr>
                <a:t>二</a:t>
              </a:r>
            </a:p>
          </p:txBody>
        </p:sp>
        <p:sp>
          <p:nvSpPr>
            <p:cNvPr id="6174" name="Text Box 84"/>
            <p:cNvSpPr txBox="1">
              <a:spLocks noChangeArrowheads="1"/>
            </p:cNvSpPr>
            <p:nvPr/>
          </p:nvSpPr>
          <p:spPr bwMode="auto">
            <a:xfrm>
              <a:off x="1882" y="1464"/>
              <a:ext cx="290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b="1" dirty="0">
                  <a:latin typeface="Arial" panose="020B0604020202020204" pitchFamily="34" charset="0"/>
                  <a:ea typeface="黑体" panose="02010609060101010101" pitchFamily="49" charset="-122"/>
                </a:rPr>
                <a:t>SLAM</a:t>
              </a:r>
              <a:r>
                <a:rPr kumimoji="0" lang="zh-CN" altLang="en-US" b="1" dirty="0">
                  <a:latin typeface="Arial" panose="020B0604020202020204" pitchFamily="34" charset="0"/>
                  <a:ea typeface="黑体" panose="02010609060101010101" pitchFamily="49" charset="-122"/>
                </a:rPr>
                <a:t>发展简史</a:t>
              </a:r>
            </a:p>
          </p:txBody>
        </p:sp>
      </p:grpSp>
      <p:grpSp>
        <p:nvGrpSpPr>
          <p:cNvPr id="6152" name="Group 122"/>
          <p:cNvGrpSpPr>
            <a:grpSpLocks/>
          </p:cNvGrpSpPr>
          <p:nvPr/>
        </p:nvGrpSpPr>
        <p:grpSpPr bwMode="auto">
          <a:xfrm>
            <a:off x="1285838" y="3074988"/>
            <a:ext cx="7023100" cy="665162"/>
            <a:chOff x="1268" y="1888"/>
            <a:chExt cx="3517" cy="419"/>
          </a:xfrm>
        </p:grpSpPr>
        <p:sp>
          <p:nvSpPr>
            <p:cNvPr id="6162" name="Line 89"/>
            <p:cNvSpPr>
              <a:spLocks noChangeShapeType="1"/>
            </p:cNvSpPr>
            <p:nvPr/>
          </p:nvSpPr>
          <p:spPr bwMode="auto">
            <a:xfrm>
              <a:off x="1652" y="2274"/>
              <a:ext cx="3024"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3" name="Text Box 91"/>
            <p:cNvSpPr txBox="1">
              <a:spLocks noChangeArrowheads="1"/>
            </p:cNvSpPr>
            <p:nvPr/>
          </p:nvSpPr>
          <p:spPr bwMode="gray">
            <a:xfrm>
              <a:off x="1392" y="1952"/>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b="1">
                  <a:solidFill>
                    <a:srgbClr val="FFFFFF"/>
                  </a:solidFill>
                  <a:latin typeface="Arial" panose="020B0604020202020204" pitchFamily="34" charset="0"/>
                </a:rPr>
                <a:t>3</a:t>
              </a:r>
            </a:p>
          </p:txBody>
        </p:sp>
        <p:grpSp>
          <p:nvGrpSpPr>
            <p:cNvPr id="6164" name="Group 95"/>
            <p:cNvGrpSpPr>
              <a:grpSpLocks/>
            </p:cNvGrpSpPr>
            <p:nvPr/>
          </p:nvGrpSpPr>
          <p:grpSpPr bwMode="auto">
            <a:xfrm>
              <a:off x="1268" y="1888"/>
              <a:ext cx="480" cy="419"/>
              <a:chOff x="1110" y="2656"/>
              <a:chExt cx="1549" cy="1351"/>
            </a:xfrm>
          </p:grpSpPr>
          <p:sp>
            <p:nvSpPr>
              <p:cNvPr id="6168" name="AutoShape 96"/>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69" name="AutoShape 97"/>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70" name="AutoShape 98"/>
              <p:cNvSpPr>
                <a:spLocks noChangeArrowheads="1"/>
              </p:cNvSpPr>
              <p:nvPr/>
            </p:nvSpPr>
            <p:spPr bwMode="gray">
              <a:xfrm>
                <a:off x="1200" y="2737"/>
                <a:ext cx="1349" cy="1167"/>
              </a:xfrm>
              <a:prstGeom prst="hexagon">
                <a:avLst>
                  <a:gd name="adj" fmla="val 28894"/>
                  <a:gd name="vf" fmla="val 115470"/>
                </a:avLst>
              </a:prstGeom>
              <a:gradFill rotWithShape="1">
                <a:gsLst>
                  <a:gs pos="0">
                    <a:srgbClr val="115252"/>
                  </a:gs>
                  <a:gs pos="50000">
                    <a:srgbClr val="25B1B1"/>
                  </a:gs>
                  <a:gs pos="100000">
                    <a:srgbClr val="115252"/>
                  </a:gs>
                </a:gsLst>
                <a:lin ang="2700000" scaled="1"/>
              </a:gradFill>
              <a:ln w="9525">
                <a:solidFill>
                  <a:srgbClr val="1D528D"/>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grpSp>
        <p:sp>
          <p:nvSpPr>
            <p:cNvPr id="6165" name="Text Box 99"/>
            <p:cNvSpPr txBox="1">
              <a:spLocks noChangeArrowheads="1"/>
            </p:cNvSpPr>
            <p:nvPr/>
          </p:nvSpPr>
          <p:spPr bwMode="gray">
            <a:xfrm>
              <a:off x="1350" y="1952"/>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b="1">
                  <a:solidFill>
                    <a:srgbClr val="FFFFFF"/>
                  </a:solidFill>
                  <a:latin typeface="Arial" panose="020B0604020202020204" pitchFamily="34" charset="0"/>
                  <a:ea typeface="华文中宋" panose="02010600040101010101" pitchFamily="2" charset="-122"/>
                </a:rPr>
                <a:t>三</a:t>
              </a:r>
            </a:p>
          </p:txBody>
        </p:sp>
        <p:sp>
          <p:nvSpPr>
            <p:cNvPr id="6166" name="Text Box 84"/>
            <p:cNvSpPr txBox="1">
              <a:spLocks noChangeArrowheads="1"/>
            </p:cNvSpPr>
            <p:nvPr/>
          </p:nvSpPr>
          <p:spPr bwMode="auto">
            <a:xfrm>
              <a:off x="1882" y="1934"/>
              <a:ext cx="25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endParaRPr kumimoji="0" lang="zh-CN" altLang="en-US" b="1">
                <a:solidFill>
                  <a:srgbClr val="000000"/>
                </a:solidFill>
                <a:latin typeface="Arial" panose="020B0604020202020204" pitchFamily="34" charset="0"/>
                <a:ea typeface="黑体" panose="02010609060101010101" pitchFamily="49" charset="-122"/>
              </a:endParaRPr>
            </a:p>
          </p:txBody>
        </p:sp>
        <p:sp>
          <p:nvSpPr>
            <p:cNvPr id="6167" name="Text Box 84"/>
            <p:cNvSpPr txBox="1">
              <a:spLocks noChangeArrowheads="1"/>
            </p:cNvSpPr>
            <p:nvPr/>
          </p:nvSpPr>
          <p:spPr bwMode="auto">
            <a:xfrm>
              <a:off x="1882" y="1933"/>
              <a:ext cx="290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b="1" dirty="0">
                  <a:solidFill>
                    <a:srgbClr val="FF0000"/>
                  </a:solidFill>
                  <a:latin typeface="Arial" panose="020B0604020202020204" pitchFamily="34" charset="0"/>
                  <a:ea typeface="黑体" panose="02010609060101010101" pitchFamily="49" charset="-122"/>
                </a:rPr>
                <a:t>SLAM</a:t>
              </a:r>
              <a:r>
                <a:rPr kumimoji="0" lang="zh-CN" altLang="en-US" b="1" dirty="0">
                  <a:solidFill>
                    <a:srgbClr val="FF0000"/>
                  </a:solidFill>
                  <a:latin typeface="Arial" panose="020B0604020202020204" pitchFamily="34" charset="0"/>
                  <a:ea typeface="黑体" panose="02010609060101010101" pitchFamily="49" charset="-122"/>
                </a:rPr>
                <a:t>技术的基础理论</a:t>
              </a:r>
            </a:p>
          </p:txBody>
        </p:sp>
      </p:grpSp>
    </p:spTree>
    <p:extLst>
      <p:ext uri="{BB962C8B-B14F-4D97-AF65-F5344CB8AC3E}">
        <p14:creationId xmlns:p14="http://schemas.microsoft.com/office/powerpoint/2010/main" val="2475554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14</a:t>
            </a:fld>
            <a:r>
              <a:rPr kumimoji="0" lang="en-US" altLang="zh-CN" sz="1400" dirty="0">
                <a:latin typeface="Arial" panose="020B0604020202020204" pitchFamily="34" charset="0"/>
              </a:rPr>
              <a:t> /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en-US" altLang="zh-CN" dirty="0"/>
              <a:t>SLAM</a:t>
            </a:r>
            <a:r>
              <a:rPr lang="zh-CN" altLang="en-US" dirty="0"/>
              <a:t>技术的基础理论</a:t>
            </a:r>
          </a:p>
        </p:txBody>
      </p:sp>
      <p:sp>
        <p:nvSpPr>
          <p:cNvPr id="4" name="Rectangle 2">
            <a:extLst>
              <a:ext uri="{FF2B5EF4-FFF2-40B4-BE49-F238E27FC236}">
                <a16:creationId xmlns:a16="http://schemas.microsoft.com/office/drawing/2014/main" id="{425D2630-7E5F-4470-A448-34443F853642}"/>
              </a:ext>
            </a:extLst>
          </p:cNvPr>
          <p:cNvSpPr>
            <a:spLocks noChangeArrowheads="1"/>
          </p:cNvSpPr>
          <p:nvPr/>
        </p:nvSpPr>
        <p:spPr bwMode="auto">
          <a:xfrm>
            <a:off x="972791" y="1523713"/>
            <a:ext cx="47452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滤波类</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SLAM</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将</a:t>
            </a:r>
            <a:r>
              <a:rPr kumimoji="0"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问题建模为求解概分布：</a:t>
            </a:r>
            <a:endParaRPr kumimoji="0" lang="zh-CN" altLang="en-US" sz="2000" b="0" i="0" u="none" strike="noStrike" cap="none" normalizeH="0" baseline="0" dirty="0">
              <a:ln>
                <a:noFill/>
              </a:ln>
              <a:solidFill>
                <a:schemeClr val="tx1"/>
              </a:solidFill>
              <a:effectLst/>
              <a:latin typeface="Arial" panose="020B0604020202020204" pitchFamily="34" charset="0"/>
            </a:endParaRPr>
          </a:p>
        </p:txBody>
      </p:sp>
      <p:graphicFrame>
        <p:nvGraphicFramePr>
          <p:cNvPr id="5" name="对象 4">
            <a:extLst>
              <a:ext uri="{FF2B5EF4-FFF2-40B4-BE49-F238E27FC236}">
                <a16:creationId xmlns:a16="http://schemas.microsoft.com/office/drawing/2014/main" id="{C1ECAB64-6F15-41FB-9C9E-AD8A17DC5345}"/>
              </a:ext>
            </a:extLst>
          </p:cNvPr>
          <p:cNvGraphicFramePr>
            <a:graphicFrameLocks noChangeAspect="1"/>
          </p:cNvGraphicFramePr>
          <p:nvPr>
            <p:extLst>
              <p:ext uri="{D42A27DB-BD31-4B8C-83A1-F6EECF244321}">
                <p14:modId xmlns:p14="http://schemas.microsoft.com/office/powerpoint/2010/main" val="2730714677"/>
              </p:ext>
            </p:extLst>
          </p:nvPr>
        </p:nvGraphicFramePr>
        <p:xfrm>
          <a:off x="2511427" y="2142611"/>
          <a:ext cx="1920240" cy="355600"/>
        </p:xfrm>
        <a:graphic>
          <a:graphicData uri="http://schemas.openxmlformats.org/presentationml/2006/ole">
            <mc:AlternateContent xmlns:mc="http://schemas.openxmlformats.org/markup-compatibility/2006">
              <mc:Choice xmlns:v="urn:schemas-microsoft-com:vml" Requires="v">
                <p:oleObj spid="_x0000_s8641" r:id="rId4" imgW="1028700" imgH="190500" progId="Equation.DSMT4">
                  <p:embed/>
                </p:oleObj>
              </mc:Choice>
              <mc:Fallback>
                <p:oleObj r:id="rId4" imgW="1028700" imgH="1905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1427" y="2142611"/>
                        <a:ext cx="1920240" cy="355600"/>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E53361DC-4DF3-4697-826A-F6195C031234}"/>
              </a:ext>
            </a:extLst>
          </p:cNvPr>
          <p:cNvGraphicFramePr>
            <a:graphicFrameLocks noChangeAspect="1"/>
          </p:cNvGraphicFramePr>
          <p:nvPr>
            <p:extLst>
              <p:ext uri="{D42A27DB-BD31-4B8C-83A1-F6EECF244321}">
                <p14:modId xmlns:p14="http://schemas.microsoft.com/office/powerpoint/2010/main" val="4258679443"/>
              </p:ext>
            </p:extLst>
          </p:nvPr>
        </p:nvGraphicFramePr>
        <p:xfrm>
          <a:off x="4798321" y="2599882"/>
          <a:ext cx="2469889" cy="392046"/>
        </p:xfrm>
        <a:graphic>
          <a:graphicData uri="http://schemas.openxmlformats.org/presentationml/2006/ole">
            <mc:AlternateContent xmlns:mc="http://schemas.openxmlformats.org/markup-compatibility/2006">
              <mc:Choice xmlns:v="urn:schemas-microsoft-com:vml" Requires="v">
                <p:oleObj spid="_x0000_s8642" r:id="rId6" imgW="1193800" imgH="190500" progId="Equation.DSMT4">
                  <p:embed/>
                </p:oleObj>
              </mc:Choice>
              <mc:Fallback>
                <p:oleObj r:id="rId6" imgW="1193800" imgH="19050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8321" y="2599882"/>
                        <a:ext cx="2469889" cy="392046"/>
                      </a:xfrm>
                      <a:prstGeom prst="rect">
                        <a:avLst/>
                      </a:prstGeom>
                      <a:noFill/>
                    </p:spPr>
                  </p:pic>
                </p:oleObj>
              </mc:Fallback>
            </mc:AlternateContent>
          </a:graphicData>
        </a:graphic>
      </p:graphicFrame>
      <p:graphicFrame>
        <p:nvGraphicFramePr>
          <p:cNvPr id="13" name="对象 12">
            <a:extLst>
              <a:ext uri="{FF2B5EF4-FFF2-40B4-BE49-F238E27FC236}">
                <a16:creationId xmlns:a16="http://schemas.microsoft.com/office/drawing/2014/main" id="{6B873B1A-3BF5-41C1-B9D0-B81EF2010461}"/>
              </a:ext>
            </a:extLst>
          </p:cNvPr>
          <p:cNvGraphicFramePr>
            <a:graphicFrameLocks noChangeAspect="1"/>
          </p:cNvGraphicFramePr>
          <p:nvPr>
            <p:extLst>
              <p:ext uri="{D42A27DB-BD31-4B8C-83A1-F6EECF244321}">
                <p14:modId xmlns:p14="http://schemas.microsoft.com/office/powerpoint/2010/main" val="2341690272"/>
              </p:ext>
            </p:extLst>
          </p:nvPr>
        </p:nvGraphicFramePr>
        <p:xfrm>
          <a:off x="4798321" y="3048779"/>
          <a:ext cx="2561368" cy="392046"/>
        </p:xfrm>
        <a:graphic>
          <a:graphicData uri="http://schemas.openxmlformats.org/presentationml/2006/ole">
            <mc:AlternateContent xmlns:mc="http://schemas.openxmlformats.org/markup-compatibility/2006">
              <mc:Choice xmlns:v="urn:schemas-microsoft-com:vml" Requires="v">
                <p:oleObj spid="_x0000_s8643" r:id="rId8" imgW="1244600" imgH="190500" progId="Equation.DSMT4">
                  <p:embed/>
                </p:oleObj>
              </mc:Choice>
              <mc:Fallback>
                <p:oleObj r:id="rId8" imgW="1244600" imgH="190500" progId="Equation.DSMT4">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98321" y="3048779"/>
                        <a:ext cx="2561368" cy="392046"/>
                      </a:xfrm>
                      <a:prstGeom prst="rect">
                        <a:avLst/>
                      </a:prstGeom>
                      <a:noFill/>
                    </p:spPr>
                  </p:pic>
                </p:oleObj>
              </mc:Fallback>
            </mc:AlternateContent>
          </a:graphicData>
        </a:graphic>
      </p:graphicFrame>
      <p:sp>
        <p:nvSpPr>
          <p:cNvPr id="6" name="矩形 5">
            <a:extLst>
              <a:ext uri="{FF2B5EF4-FFF2-40B4-BE49-F238E27FC236}">
                <a16:creationId xmlns:a16="http://schemas.microsoft.com/office/drawing/2014/main" id="{803B2C08-F5E7-40EB-9C29-AE25F4EC21F7}"/>
              </a:ext>
            </a:extLst>
          </p:cNvPr>
          <p:cNvSpPr/>
          <p:nvPr/>
        </p:nvSpPr>
        <p:spPr>
          <a:xfrm>
            <a:off x="1611098" y="3388101"/>
            <a:ext cx="2590774" cy="369332"/>
          </a:xfrm>
          <a:prstGeom prst="rect">
            <a:avLst/>
          </a:prstGeom>
        </p:spPr>
        <p:txBody>
          <a:bodyPr wrap="none">
            <a:spAutoFit/>
          </a:bodyPr>
          <a:lstStyle/>
          <a:p>
            <a:r>
              <a:rPr lang="en-US" altLang="zh-CN" b="1" dirty="0" err="1">
                <a:latin typeface="Times New Roman" panose="02020603050405020304" pitchFamily="18" charset="0"/>
                <a:ea typeface="宋体" panose="02010600030101010101" pitchFamily="2" charset="-122"/>
              </a:rPr>
              <a:t>X</a:t>
            </a:r>
            <a:r>
              <a:rPr lang="en-US" altLang="zh-CN" i="1" baseline="-25000" dirty="0" err="1">
                <a:latin typeface="Times New Roman" panose="02020603050405020304" pitchFamily="18" charset="0"/>
                <a:ea typeface="宋体" panose="02010600030101010101" pitchFamily="2" charset="-122"/>
              </a:rPr>
              <a:t>k</a:t>
            </a:r>
            <a:r>
              <a:rPr lang="en-US" altLang="zh-CN" dirty="0">
                <a:latin typeface="Times New Roman" panose="02020603050405020304" pitchFamily="18" charset="0"/>
                <a:ea typeface="宋体" panose="02010600030101010101" pitchFamily="2" charset="-122"/>
              </a:rPr>
              <a:t>=[</a:t>
            </a:r>
            <a:r>
              <a:rPr lang="en-US" altLang="zh-CN" b="1" dirty="0" err="1">
                <a:latin typeface="Times New Roman" panose="02020603050405020304" pitchFamily="18" charset="0"/>
                <a:ea typeface="宋体" panose="02010600030101010101" pitchFamily="2" charset="-122"/>
              </a:rPr>
              <a:t>R</a:t>
            </a:r>
            <a:r>
              <a:rPr lang="en-US" altLang="zh-CN" i="1" baseline="-25000" dirty="0" err="1">
                <a:latin typeface="Times New Roman" panose="02020603050405020304" pitchFamily="18" charset="0"/>
                <a:ea typeface="宋体" panose="02010600030101010101" pitchFamily="2" charset="-122"/>
              </a:rPr>
              <a:t>k</a:t>
            </a:r>
            <a:r>
              <a:rPr lang="en-US" altLang="zh-CN" dirty="0">
                <a:latin typeface="Times New Roman" panose="02020603050405020304" pitchFamily="18" charset="0"/>
                <a:ea typeface="宋体" panose="02010600030101010101" pitchFamily="2" charset="-122"/>
              </a:rPr>
              <a:t>, </a:t>
            </a:r>
            <a:r>
              <a:rPr lang="en-US" altLang="zh-CN" b="1" dirty="0">
                <a:latin typeface="Times New Roman" panose="02020603050405020304" pitchFamily="18" charset="0"/>
                <a:ea typeface="宋体" panose="02010600030101010101" pitchFamily="2" charset="-122"/>
              </a:rPr>
              <a:t>M</a:t>
            </a:r>
            <a:r>
              <a:rPr lang="en-US" altLang="zh-CN" i="1" baseline="-25000" dirty="0">
                <a:latin typeface="Times New Roman" panose="02020603050405020304" pitchFamily="18" charset="0"/>
                <a:ea typeface="宋体" panose="02010600030101010101" pitchFamily="2" charset="-122"/>
              </a:rPr>
              <a:t>k</a:t>
            </a:r>
            <a:r>
              <a:rPr lang="en-US" altLang="zh-CN" dirty="0">
                <a:latin typeface="Times New Roman" panose="02020603050405020304" pitchFamily="18" charset="0"/>
                <a:ea typeface="宋体" panose="02010600030101010101" pitchFamily="2" charset="-122"/>
              </a:rPr>
              <a:t>]</a:t>
            </a:r>
            <a:r>
              <a:rPr lang="en-US" altLang="zh-CN" baseline="30000" dirty="0">
                <a:latin typeface="Times New Roman" panose="02020603050405020304" pitchFamily="18" charset="0"/>
                <a:ea typeface="宋体" panose="02010600030101010101" pitchFamily="2" charset="-122"/>
              </a:rPr>
              <a:t>T</a:t>
            </a:r>
            <a:r>
              <a:rPr lang="zh-CN" altLang="zh-CN" dirty="0">
                <a:latin typeface="Times New Roman" panose="02020603050405020304" pitchFamily="18" charset="0"/>
                <a:ea typeface="宋体" panose="02010600030101010101" pitchFamily="2" charset="-122"/>
                <a:cs typeface="Times New Roman" panose="02020603050405020304" pitchFamily="18" charset="0"/>
              </a:rPr>
              <a:t>为状态向量</a:t>
            </a:r>
            <a:endParaRPr lang="zh-CN" altLang="en-US" dirty="0"/>
          </a:p>
        </p:txBody>
      </p:sp>
      <p:sp>
        <p:nvSpPr>
          <p:cNvPr id="7" name="矩形 6">
            <a:extLst>
              <a:ext uri="{FF2B5EF4-FFF2-40B4-BE49-F238E27FC236}">
                <a16:creationId xmlns:a16="http://schemas.microsoft.com/office/drawing/2014/main" id="{D2989065-C3F1-40D3-A8AC-113B4004AFC0}"/>
              </a:ext>
            </a:extLst>
          </p:cNvPr>
          <p:cNvSpPr/>
          <p:nvPr/>
        </p:nvSpPr>
        <p:spPr>
          <a:xfrm>
            <a:off x="1351251" y="4665663"/>
            <a:ext cx="1555234" cy="369332"/>
          </a:xfrm>
          <a:prstGeom prst="rect">
            <a:avLst/>
          </a:prstGeom>
        </p:spPr>
        <p:txBody>
          <a:bodyPr wrap="none">
            <a:spAutoFit/>
          </a:bodyPr>
          <a:lstStyle/>
          <a:p>
            <a:r>
              <a:rPr lang="en-US" altLang="zh-CN" b="1" dirty="0" err="1">
                <a:latin typeface="Times New Roman" panose="02020603050405020304" pitchFamily="18" charset="0"/>
                <a:ea typeface="宋体" panose="02010600030101010101" pitchFamily="2" charset="-122"/>
              </a:rPr>
              <a:t>R</a:t>
            </a:r>
            <a:r>
              <a:rPr lang="en-US" altLang="zh-CN" i="1" baseline="-25000" dirty="0" err="1">
                <a:latin typeface="Times New Roman" panose="02020603050405020304" pitchFamily="18" charset="0"/>
                <a:ea typeface="宋体" panose="02010600030101010101" pitchFamily="2" charset="-122"/>
              </a:rPr>
              <a:t>k</a:t>
            </a:r>
            <a:r>
              <a:rPr lang="en-US" altLang="zh-CN" dirty="0">
                <a:latin typeface="Times New Roman" panose="02020603050405020304" pitchFamily="18" charset="0"/>
                <a:ea typeface="宋体" panose="02010600030101010101" pitchFamily="2" charset="-122"/>
              </a:rPr>
              <a:t>=[</a:t>
            </a:r>
            <a:r>
              <a:rPr lang="en-US" altLang="zh-CN" i="1" dirty="0" err="1">
                <a:latin typeface="Times New Roman" panose="02020603050405020304" pitchFamily="18" charset="0"/>
                <a:ea typeface="宋体" panose="02010600030101010101" pitchFamily="2" charset="-122"/>
              </a:rPr>
              <a:t>x</a:t>
            </a:r>
            <a:r>
              <a:rPr lang="en-US" altLang="zh-CN" i="1" baseline="-25000" dirty="0" err="1">
                <a:latin typeface="Times New Roman" panose="02020603050405020304" pitchFamily="18" charset="0"/>
                <a:ea typeface="宋体" panose="02010600030101010101" pitchFamily="2" charset="-122"/>
              </a:rPr>
              <a:t>k</a:t>
            </a:r>
            <a:r>
              <a:rPr lang="en-US" altLang="zh-CN" dirty="0">
                <a:latin typeface="Times New Roman" panose="02020603050405020304" pitchFamily="18" charset="0"/>
                <a:ea typeface="宋体" panose="02010600030101010101" pitchFamily="2" charset="-122"/>
              </a:rPr>
              <a:t>, </a:t>
            </a:r>
            <a:r>
              <a:rPr lang="en-US" altLang="zh-CN" i="1" dirty="0" err="1">
                <a:latin typeface="Times New Roman" panose="02020603050405020304" pitchFamily="18" charset="0"/>
                <a:ea typeface="宋体" panose="02010600030101010101" pitchFamily="2" charset="-122"/>
              </a:rPr>
              <a:t>y</a:t>
            </a:r>
            <a:r>
              <a:rPr lang="en-US" altLang="zh-CN" i="1" baseline="-25000" dirty="0" err="1">
                <a:latin typeface="Times New Roman" panose="02020603050405020304" pitchFamily="18" charset="0"/>
                <a:ea typeface="宋体" panose="02010600030101010101" pitchFamily="2" charset="-122"/>
              </a:rPr>
              <a:t>k</a:t>
            </a:r>
            <a:r>
              <a:rPr lang="en-US" altLang="zh-CN" dirty="0">
                <a:latin typeface="Times New Roman" panose="02020603050405020304" pitchFamily="18" charset="0"/>
                <a:ea typeface="宋体" panose="02010600030101010101" pitchFamily="2" charset="-122"/>
              </a:rPr>
              <a:t>, </a:t>
            </a:r>
            <a:r>
              <a:rPr lang="en-US" altLang="zh-CN" i="1" dirty="0" err="1">
                <a:latin typeface="Times New Roman" panose="02020603050405020304" pitchFamily="18" charset="0"/>
                <a:ea typeface="宋体" panose="02010600030101010101" pitchFamily="2" charset="-122"/>
              </a:rPr>
              <a:t>θ</a:t>
            </a:r>
            <a:r>
              <a:rPr lang="en-US" altLang="zh-CN" i="1" baseline="-25000" dirty="0" err="1">
                <a:latin typeface="Times New Roman" panose="02020603050405020304" pitchFamily="18" charset="0"/>
                <a:ea typeface="宋体" panose="02010600030101010101" pitchFamily="2" charset="-122"/>
              </a:rPr>
              <a:t>k</a:t>
            </a:r>
            <a:r>
              <a:rPr lang="en-US" altLang="zh-CN" dirty="0">
                <a:latin typeface="Times New Roman" panose="02020603050405020304" pitchFamily="18" charset="0"/>
                <a:ea typeface="宋体" panose="02010600030101010101" pitchFamily="2" charset="-122"/>
              </a:rPr>
              <a:t>]</a:t>
            </a:r>
            <a:r>
              <a:rPr lang="en-US" altLang="zh-CN" baseline="30000" dirty="0">
                <a:latin typeface="Times New Roman" panose="02020603050405020304" pitchFamily="18" charset="0"/>
                <a:ea typeface="宋体" panose="02010600030101010101" pitchFamily="2" charset="-122"/>
              </a:rPr>
              <a:t>T</a:t>
            </a:r>
            <a:endParaRPr lang="zh-CN" altLang="en-US" dirty="0"/>
          </a:p>
        </p:txBody>
      </p:sp>
      <p:sp>
        <p:nvSpPr>
          <p:cNvPr id="10" name="矩形 9">
            <a:extLst>
              <a:ext uri="{FF2B5EF4-FFF2-40B4-BE49-F238E27FC236}">
                <a16:creationId xmlns:a16="http://schemas.microsoft.com/office/drawing/2014/main" id="{4157F30C-9CAF-4446-BE23-67FCB40BFEA8}"/>
              </a:ext>
            </a:extLst>
          </p:cNvPr>
          <p:cNvSpPr/>
          <p:nvPr/>
        </p:nvSpPr>
        <p:spPr>
          <a:xfrm>
            <a:off x="3412417" y="4629515"/>
            <a:ext cx="2201244" cy="369332"/>
          </a:xfrm>
          <a:prstGeom prst="rect">
            <a:avLst/>
          </a:prstGeom>
        </p:spPr>
        <p:txBody>
          <a:bodyPr wrap="none">
            <a:spAutoFit/>
          </a:bodyPr>
          <a:lstStyle/>
          <a:p>
            <a:r>
              <a:rPr lang="en-US" altLang="zh-CN" b="1" dirty="0">
                <a:latin typeface="Times New Roman" panose="02020603050405020304" pitchFamily="18" charset="0"/>
                <a:ea typeface="宋体" panose="02010600030101010101" pitchFamily="2" charset="-122"/>
              </a:rPr>
              <a:t>M</a:t>
            </a:r>
            <a:r>
              <a:rPr lang="en-US" altLang="zh-CN" i="1" baseline="-25000" dirty="0">
                <a:latin typeface="Times New Roman" panose="02020603050405020304" pitchFamily="18" charset="0"/>
                <a:ea typeface="宋体" panose="02010600030101010101" pitchFamily="2" charset="-122"/>
              </a:rPr>
              <a:t>k</a:t>
            </a:r>
            <a:r>
              <a:rPr lang="en-US" altLang="zh-CN" dirty="0">
                <a:latin typeface="Times New Roman" panose="02020603050405020304" pitchFamily="18" charset="0"/>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m</a:t>
            </a:r>
            <a:r>
              <a:rPr lang="en-US" altLang="zh-CN" baseline="-25000" dirty="0">
                <a:latin typeface="Times New Roman" panose="02020603050405020304" pitchFamily="18" charset="0"/>
                <a:ea typeface="宋体" panose="02010600030101010101" pitchFamily="2" charset="-122"/>
              </a:rPr>
              <a:t>1</a:t>
            </a:r>
            <a:r>
              <a:rPr lang="en-US" altLang="zh-CN" dirty="0">
                <a:latin typeface="Times New Roman" panose="02020603050405020304" pitchFamily="18" charset="0"/>
                <a:ea typeface="宋体" panose="02010600030101010101" pitchFamily="2" charset="-122"/>
              </a:rPr>
              <a:t>, </a:t>
            </a:r>
            <a:r>
              <a:rPr lang="en-US" altLang="zh-CN" b="1" dirty="0">
                <a:latin typeface="Times New Roman" panose="02020603050405020304" pitchFamily="18" charset="0"/>
                <a:ea typeface="宋体" panose="02010600030101010101" pitchFamily="2" charset="-122"/>
              </a:rPr>
              <a:t>m</a:t>
            </a:r>
            <a:r>
              <a:rPr lang="en-US" altLang="zh-CN" baseline="-25000" dirty="0">
                <a:latin typeface="Times New Roman" panose="02020603050405020304" pitchFamily="18" charset="0"/>
                <a:ea typeface="宋体" panose="02010600030101010101" pitchFamily="2" charset="-122"/>
              </a:rPr>
              <a:t>2</a:t>
            </a:r>
            <a:r>
              <a:rPr lang="en-US" altLang="zh-CN" dirty="0">
                <a:latin typeface="Times New Roman" panose="02020603050405020304" pitchFamily="18" charset="0"/>
                <a:ea typeface="宋体" panose="02010600030101010101" pitchFamily="2" charset="-122"/>
              </a:rPr>
              <a:t>, …, </a:t>
            </a:r>
            <a:r>
              <a:rPr lang="en-US" altLang="zh-CN" b="1" dirty="0">
                <a:latin typeface="Times New Roman" panose="02020603050405020304" pitchFamily="18" charset="0"/>
                <a:ea typeface="宋体" panose="02010600030101010101" pitchFamily="2" charset="-122"/>
              </a:rPr>
              <a:t>m</a:t>
            </a:r>
            <a:r>
              <a:rPr lang="en-US" altLang="zh-CN" i="1" baseline="-25000" dirty="0">
                <a:latin typeface="Times New Roman" panose="02020603050405020304" pitchFamily="18" charset="0"/>
                <a:ea typeface="宋体" panose="02010600030101010101" pitchFamily="2" charset="-122"/>
              </a:rPr>
              <a:t>l</a:t>
            </a:r>
            <a:r>
              <a:rPr lang="en-US" altLang="zh-CN" dirty="0">
                <a:latin typeface="Times New Roman" panose="02020603050405020304" pitchFamily="18" charset="0"/>
                <a:ea typeface="宋体" panose="02010600030101010101" pitchFamily="2" charset="-122"/>
              </a:rPr>
              <a:t>]</a:t>
            </a:r>
            <a:r>
              <a:rPr lang="en-US" altLang="zh-CN" baseline="30000" dirty="0">
                <a:latin typeface="Times New Roman" panose="02020603050405020304" pitchFamily="18" charset="0"/>
                <a:ea typeface="宋体" panose="02010600030101010101" pitchFamily="2" charset="-122"/>
              </a:rPr>
              <a:t>T</a:t>
            </a:r>
            <a:endParaRPr lang="zh-CN" altLang="en-US" dirty="0"/>
          </a:p>
        </p:txBody>
      </p:sp>
      <p:sp>
        <p:nvSpPr>
          <p:cNvPr id="14" name="矩形 13">
            <a:extLst>
              <a:ext uri="{FF2B5EF4-FFF2-40B4-BE49-F238E27FC236}">
                <a16:creationId xmlns:a16="http://schemas.microsoft.com/office/drawing/2014/main" id="{F2CEDEA1-0268-4546-B49B-0787E6F6A0EB}"/>
              </a:ext>
            </a:extLst>
          </p:cNvPr>
          <p:cNvSpPr/>
          <p:nvPr/>
        </p:nvSpPr>
        <p:spPr>
          <a:xfrm>
            <a:off x="3471547" y="5037045"/>
            <a:ext cx="3023585" cy="369332"/>
          </a:xfrm>
          <a:prstGeom prst="rect">
            <a:avLst/>
          </a:prstGeom>
        </p:spPr>
        <p:txBody>
          <a:bodyPr wrap="none">
            <a:spAutoFit/>
          </a:bodyPr>
          <a:lstStyle/>
          <a:p>
            <a:r>
              <a:rPr lang="en-US" altLang="zh-CN" b="1" dirty="0">
                <a:latin typeface="Times New Roman" panose="02020603050405020304" pitchFamily="18" charset="0"/>
                <a:ea typeface="宋体" panose="02010600030101010101" pitchFamily="2" charset="-122"/>
              </a:rPr>
              <a:t>m</a:t>
            </a:r>
            <a:r>
              <a:rPr lang="en-US" altLang="zh-CN" i="1" baseline="-25000" dirty="0">
                <a:latin typeface="Times New Roman" panose="02020603050405020304" pitchFamily="18" charset="0"/>
                <a:ea typeface="宋体" panose="02010600030101010101" pitchFamily="2" charset="-122"/>
              </a:rPr>
              <a:t>i</a:t>
            </a:r>
            <a:r>
              <a:rPr lang="zh-CN" altLang="zh-CN" dirty="0">
                <a:latin typeface="Times New Roman" panose="02020603050405020304" pitchFamily="18" charset="0"/>
                <a:ea typeface="宋体" panose="02010600030101010101" pitchFamily="2" charset="-122"/>
                <a:cs typeface="Times New Roman" panose="02020603050405020304" pitchFamily="18" charset="0"/>
              </a:rPr>
              <a:t>记录了第</a:t>
            </a:r>
            <a:r>
              <a:rPr lang="en-US" altLang="zh-CN" i="1" dirty="0" err="1">
                <a:latin typeface="Times New Roman" panose="02020603050405020304" pitchFamily="18" charset="0"/>
                <a:ea typeface="宋体" panose="02010600030101010101" pitchFamily="2" charset="-122"/>
              </a:rPr>
              <a:t>i</a:t>
            </a:r>
            <a:r>
              <a:rPr lang="zh-CN" altLang="zh-CN" dirty="0">
                <a:latin typeface="Times New Roman" panose="02020603050405020304" pitchFamily="18" charset="0"/>
                <a:ea typeface="宋体" panose="02010600030101010101" pitchFamily="2" charset="-122"/>
                <a:cs typeface="Times New Roman" panose="02020603050405020304" pitchFamily="18" charset="0"/>
              </a:rPr>
              <a:t>个地标点的信息</a:t>
            </a:r>
            <a:endParaRPr lang="zh-CN" altLang="en-US" dirty="0"/>
          </a:p>
        </p:txBody>
      </p:sp>
      <p:sp>
        <p:nvSpPr>
          <p:cNvPr id="16" name="箭头: 下 15">
            <a:extLst>
              <a:ext uri="{FF2B5EF4-FFF2-40B4-BE49-F238E27FC236}">
                <a16:creationId xmlns:a16="http://schemas.microsoft.com/office/drawing/2014/main" id="{D211AD92-5A49-42E9-BB2D-076B60A7961C}"/>
              </a:ext>
            </a:extLst>
          </p:cNvPr>
          <p:cNvSpPr/>
          <p:nvPr/>
        </p:nvSpPr>
        <p:spPr bwMode="auto">
          <a:xfrm rot="10800000">
            <a:off x="2128868" y="3927399"/>
            <a:ext cx="248572" cy="602319"/>
          </a:xfrm>
          <a:prstGeom prst="downArrow">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itchFamily="34" charset="0"/>
              <a:ea typeface="宋体" pitchFamily="2" charset="-122"/>
            </a:endParaRPr>
          </a:p>
        </p:txBody>
      </p:sp>
      <p:sp>
        <p:nvSpPr>
          <p:cNvPr id="18" name="箭头: 下 17">
            <a:extLst>
              <a:ext uri="{FF2B5EF4-FFF2-40B4-BE49-F238E27FC236}">
                <a16:creationId xmlns:a16="http://schemas.microsoft.com/office/drawing/2014/main" id="{E306AE51-D665-40C4-A95E-4C5701C5EDAF}"/>
              </a:ext>
            </a:extLst>
          </p:cNvPr>
          <p:cNvSpPr/>
          <p:nvPr/>
        </p:nvSpPr>
        <p:spPr bwMode="auto">
          <a:xfrm rot="7594173">
            <a:off x="2977146" y="3871467"/>
            <a:ext cx="248572" cy="602319"/>
          </a:xfrm>
          <a:prstGeom prst="downArrow">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itchFamily="34" charset="0"/>
              <a:ea typeface="宋体" pitchFamily="2" charset="-122"/>
            </a:endParaRPr>
          </a:p>
        </p:txBody>
      </p:sp>
      <p:sp>
        <p:nvSpPr>
          <p:cNvPr id="19" name="箭头: 下 18">
            <a:extLst>
              <a:ext uri="{FF2B5EF4-FFF2-40B4-BE49-F238E27FC236}">
                <a16:creationId xmlns:a16="http://schemas.microsoft.com/office/drawing/2014/main" id="{EB0B7308-82C4-4F39-8EEF-8BAA40500645}"/>
              </a:ext>
            </a:extLst>
          </p:cNvPr>
          <p:cNvSpPr/>
          <p:nvPr/>
        </p:nvSpPr>
        <p:spPr bwMode="auto">
          <a:xfrm rot="10800000">
            <a:off x="2785850" y="2550824"/>
            <a:ext cx="248572" cy="602319"/>
          </a:xfrm>
          <a:prstGeom prst="downArrow">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itchFamily="34" charset="0"/>
              <a:ea typeface="宋体" pitchFamily="2" charset="-122"/>
            </a:endParaRPr>
          </a:p>
        </p:txBody>
      </p:sp>
      <p:sp>
        <p:nvSpPr>
          <p:cNvPr id="20" name="箭头: 下 19">
            <a:extLst>
              <a:ext uri="{FF2B5EF4-FFF2-40B4-BE49-F238E27FC236}">
                <a16:creationId xmlns:a16="http://schemas.microsoft.com/office/drawing/2014/main" id="{F354A8DE-309F-4AB9-B7D8-DB6BD2ADC332}"/>
              </a:ext>
            </a:extLst>
          </p:cNvPr>
          <p:cNvSpPr/>
          <p:nvPr/>
        </p:nvSpPr>
        <p:spPr bwMode="auto">
          <a:xfrm rot="7594173">
            <a:off x="4072832" y="2480368"/>
            <a:ext cx="248572" cy="602319"/>
          </a:xfrm>
          <a:prstGeom prst="downArrow">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itchFamily="34" charset="0"/>
              <a:ea typeface="宋体" pitchFamily="2" charset="-122"/>
            </a:endParaRPr>
          </a:p>
        </p:txBody>
      </p:sp>
    </p:spTree>
    <p:extLst>
      <p:ext uri="{BB962C8B-B14F-4D97-AF65-F5344CB8AC3E}">
        <p14:creationId xmlns:p14="http://schemas.microsoft.com/office/powerpoint/2010/main" val="2715662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15</a:t>
            </a:fld>
            <a:r>
              <a:rPr kumimoji="0" lang="en-US" altLang="zh-CN" sz="1400" dirty="0">
                <a:latin typeface="Arial" panose="020B0604020202020204" pitchFamily="34" charset="0"/>
              </a:rPr>
              <a:t>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en-US" altLang="zh-CN" dirty="0"/>
              <a:t>SLAM</a:t>
            </a:r>
            <a:r>
              <a:rPr lang="zh-CN" altLang="en-US" dirty="0"/>
              <a:t>技术的基础理论</a:t>
            </a:r>
          </a:p>
        </p:txBody>
      </p:sp>
      <p:graphicFrame>
        <p:nvGraphicFramePr>
          <p:cNvPr id="3" name="对象 2">
            <a:extLst>
              <a:ext uri="{FF2B5EF4-FFF2-40B4-BE49-F238E27FC236}">
                <a16:creationId xmlns:a16="http://schemas.microsoft.com/office/drawing/2014/main" id="{80D69C7A-5C67-494C-A98A-F63C99A9E996}"/>
              </a:ext>
            </a:extLst>
          </p:cNvPr>
          <p:cNvGraphicFramePr>
            <a:graphicFrameLocks noChangeAspect="1"/>
          </p:cNvGraphicFramePr>
          <p:nvPr>
            <p:extLst>
              <p:ext uri="{D42A27DB-BD31-4B8C-83A1-F6EECF244321}">
                <p14:modId xmlns:p14="http://schemas.microsoft.com/office/powerpoint/2010/main" val="3201101151"/>
              </p:ext>
            </p:extLst>
          </p:nvPr>
        </p:nvGraphicFramePr>
        <p:xfrm>
          <a:off x="2900680" y="2697105"/>
          <a:ext cx="2442385" cy="498446"/>
        </p:xfrm>
        <a:graphic>
          <a:graphicData uri="http://schemas.openxmlformats.org/presentationml/2006/ole">
            <mc:AlternateContent xmlns:mc="http://schemas.openxmlformats.org/markup-compatibility/2006">
              <mc:Choice xmlns:v="urn:schemas-microsoft-com:vml" Requires="v">
                <p:oleObj spid="_x0000_s13612" r:id="rId4" imgW="927100" imgH="190500" progId="Equation.DSMT4">
                  <p:embed/>
                </p:oleObj>
              </mc:Choice>
              <mc:Fallback>
                <p:oleObj r:id="rId4" imgW="927100" imgH="1905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0680" y="2697105"/>
                        <a:ext cx="2442385" cy="498446"/>
                      </a:xfrm>
                      <a:prstGeom prst="rect">
                        <a:avLst/>
                      </a:prstGeom>
                      <a:noFill/>
                    </p:spPr>
                  </p:pic>
                </p:oleObj>
              </mc:Fallback>
            </mc:AlternateContent>
          </a:graphicData>
        </a:graphic>
      </p:graphicFrame>
      <p:graphicFrame>
        <p:nvGraphicFramePr>
          <p:cNvPr id="6" name="对象 5">
            <a:extLst>
              <a:ext uri="{FF2B5EF4-FFF2-40B4-BE49-F238E27FC236}">
                <a16:creationId xmlns:a16="http://schemas.microsoft.com/office/drawing/2014/main" id="{C27C8542-8A7A-449F-8CB4-CDC327BBF3C3}"/>
              </a:ext>
            </a:extLst>
          </p:cNvPr>
          <p:cNvGraphicFramePr>
            <a:graphicFrameLocks noChangeAspect="1"/>
          </p:cNvGraphicFramePr>
          <p:nvPr>
            <p:extLst>
              <p:ext uri="{D42A27DB-BD31-4B8C-83A1-F6EECF244321}">
                <p14:modId xmlns:p14="http://schemas.microsoft.com/office/powerpoint/2010/main" val="1705108446"/>
              </p:ext>
            </p:extLst>
          </p:nvPr>
        </p:nvGraphicFramePr>
        <p:xfrm>
          <a:off x="2900680" y="4590203"/>
          <a:ext cx="2098828" cy="499721"/>
        </p:xfrm>
        <a:graphic>
          <a:graphicData uri="http://schemas.openxmlformats.org/presentationml/2006/ole">
            <mc:AlternateContent xmlns:mc="http://schemas.openxmlformats.org/markup-compatibility/2006">
              <mc:Choice xmlns:v="urn:schemas-microsoft-com:vml" Requires="v">
                <p:oleObj spid="_x0000_s13613" r:id="rId6" imgW="799753" imgH="190417" progId="Equation.DSMT4">
                  <p:embed/>
                </p:oleObj>
              </mc:Choice>
              <mc:Fallback>
                <p:oleObj r:id="rId6" imgW="799753" imgH="190417"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0680" y="4590203"/>
                        <a:ext cx="2098828" cy="499721"/>
                      </a:xfrm>
                      <a:prstGeom prst="rect">
                        <a:avLst/>
                      </a:prstGeom>
                      <a:noFill/>
                    </p:spPr>
                  </p:pic>
                </p:oleObj>
              </mc:Fallback>
            </mc:AlternateContent>
          </a:graphicData>
        </a:graphic>
      </p:graphicFrame>
      <p:sp>
        <p:nvSpPr>
          <p:cNvPr id="7" name="Rectangle 3">
            <a:extLst>
              <a:ext uri="{FF2B5EF4-FFF2-40B4-BE49-F238E27FC236}">
                <a16:creationId xmlns:a16="http://schemas.microsoft.com/office/drawing/2014/main" id="{C9BDB773-C09B-4B24-89CF-85530FDAFC14}"/>
              </a:ext>
            </a:extLst>
          </p:cNvPr>
          <p:cNvSpPr>
            <a:spLocks noChangeArrowheads="1"/>
          </p:cNvSpPr>
          <p:nvPr/>
        </p:nvSpPr>
        <p:spPr bwMode="auto">
          <a:xfrm>
            <a:off x="1001394" y="1749213"/>
            <a:ext cx="720534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为了求解上述概率分布，首先需要建立运动概率模型和观测概率模型。其中，运动概率模型描述的是在给定位姿和控制指令的情况下，机器人处于某个位姿的概率，可以表示为条件概率</a:t>
            </a:r>
            <a:endParaRPr kumimoji="0" lang="zh-CN" altLang="zh-CN" b="0" i="0" u="none" strike="noStrike" cap="none" normalizeH="0" baseline="0" dirty="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9CF0A67B-F060-44B2-A43A-CD5F12A47DB5}"/>
              </a:ext>
            </a:extLst>
          </p:cNvPr>
          <p:cNvSpPr>
            <a:spLocks noChangeArrowheads="1"/>
          </p:cNvSpPr>
          <p:nvPr/>
        </p:nvSpPr>
        <p:spPr bwMode="auto">
          <a:xfrm>
            <a:off x="1100455" y="3642311"/>
            <a:ext cx="720534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266700" eaLnBrk="0" fontAlgn="base" hangingPunct="0">
              <a:spcBef>
                <a:spcPct val="0"/>
              </a:spcBef>
              <a:spcAft>
                <a:spcPct val="0"/>
              </a:spcAft>
            </a:pPr>
            <a:r>
              <a:rPr lang="zh-CN" altLang="zh-CN" dirty="0">
                <a:latin typeface="宋体" panose="02010600030101010101" pitchFamily="2" charset="-122"/>
                <a:ea typeface="宋体" panose="02010600030101010101" pitchFamily="2" charset="-122"/>
                <a:cs typeface="Times New Roman" panose="02020603050405020304" pitchFamily="18" charset="0"/>
              </a:rPr>
              <a:t>观测概率模型述的是在给定位姿和环境特征的情况下，机器人感知到某个环境状态的概率。早期文献一般将</a:t>
            </a:r>
            <a:r>
              <a:rPr lang="en-US" altLang="zh-CN" dirty="0">
                <a:latin typeface="宋体" panose="02010600030101010101" pitchFamily="2" charset="-122"/>
                <a:ea typeface="宋体" panose="02010600030101010101" pitchFamily="2" charset="-122"/>
                <a:cs typeface="Times New Roman" panose="02020603050405020304" pitchFamily="18" charset="0"/>
              </a:rPr>
              <a:t>SLAM</a:t>
            </a:r>
            <a:r>
              <a:rPr lang="zh-CN" altLang="en-US" dirty="0">
                <a:latin typeface="宋体" panose="02010600030101010101" pitchFamily="2" charset="-122"/>
                <a:ea typeface="宋体" panose="02010600030101010101" pitchFamily="2" charset="-122"/>
                <a:cs typeface="Times New Roman" panose="02020603050405020304" pitchFamily="18" charset="0"/>
              </a:rPr>
              <a:t>中机器人传感器的感知过程称为测量，可以表示为条件概率</a:t>
            </a:r>
          </a:p>
        </p:txBody>
      </p:sp>
    </p:spTree>
    <p:extLst>
      <p:ext uri="{BB962C8B-B14F-4D97-AF65-F5344CB8AC3E}">
        <p14:creationId xmlns:p14="http://schemas.microsoft.com/office/powerpoint/2010/main" val="4147747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16</a:t>
            </a:fld>
            <a:r>
              <a:rPr kumimoji="0" lang="en-US" altLang="zh-CN" sz="1400" dirty="0">
                <a:latin typeface="Arial" panose="020B0604020202020204" pitchFamily="34" charset="0"/>
              </a:rPr>
              <a:t> /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en-US" altLang="zh-CN" dirty="0"/>
              <a:t>SLAM</a:t>
            </a:r>
            <a:r>
              <a:rPr lang="zh-CN" altLang="en-US" dirty="0"/>
              <a:t>技术的基础理论</a:t>
            </a:r>
          </a:p>
        </p:txBody>
      </p:sp>
      <p:sp>
        <p:nvSpPr>
          <p:cNvPr id="23" name="文本框 5">
            <a:extLst>
              <a:ext uri="{FF2B5EF4-FFF2-40B4-BE49-F238E27FC236}">
                <a16:creationId xmlns:a16="http://schemas.microsoft.com/office/drawing/2014/main" id="{79C11816-D507-4E3D-BE71-11EC15ACECA5}"/>
              </a:ext>
            </a:extLst>
          </p:cNvPr>
          <p:cNvSpPr txBox="1">
            <a:spLocks noChangeArrowheads="1"/>
          </p:cNvSpPr>
          <p:nvPr/>
        </p:nvSpPr>
        <p:spPr bwMode="auto">
          <a:xfrm>
            <a:off x="1001710" y="2922923"/>
            <a:ext cx="228599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fontAlgn="base" hangingPunct="0">
              <a:spcBef>
                <a:spcPct val="0"/>
              </a:spcBef>
              <a:spcAft>
                <a:spcPct val="0"/>
              </a:spcAft>
            </a:pPr>
            <a:r>
              <a:rPr lang="zh-CN" altLang="zh-CN" sz="2000" dirty="0">
                <a:latin typeface="Times New Roman" panose="02020603050405020304" pitchFamily="18" charset="0"/>
                <a:cs typeface="Times New Roman" panose="02020603050405020304" pitchFamily="18" charset="0"/>
              </a:rPr>
              <a:t>第一是感知环境信息并构建与环境特征匹配的地图</a:t>
            </a:r>
            <a:endParaRPr lang="en-US" altLang="zh-CN" sz="1400" dirty="0">
              <a:solidFill>
                <a:srgbClr val="000000"/>
              </a:solidFill>
              <a:latin typeface="Arial" panose="020B0604020202020204" pitchFamily="34" charset="0"/>
              <a:cs typeface="Arial" panose="020B0604020202020204" pitchFamily="34" charset="0"/>
            </a:endParaRPr>
          </a:p>
        </p:txBody>
      </p:sp>
      <p:sp>
        <p:nvSpPr>
          <p:cNvPr id="24" name="任意多边形 6">
            <a:extLst>
              <a:ext uri="{FF2B5EF4-FFF2-40B4-BE49-F238E27FC236}">
                <a16:creationId xmlns:a16="http://schemas.microsoft.com/office/drawing/2014/main" id="{1EA60184-5917-4770-B47B-ADF5448575E6}"/>
              </a:ext>
            </a:extLst>
          </p:cNvPr>
          <p:cNvSpPr/>
          <p:nvPr/>
        </p:nvSpPr>
        <p:spPr bwMode="gray">
          <a:xfrm>
            <a:off x="3070225" y="2522676"/>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45AB7D"/>
              </a:gs>
              <a:gs pos="100000">
                <a:srgbClr val="45AB7D">
                  <a:gamma/>
                  <a:tint val="63529"/>
                  <a:invGamma/>
                </a:srgbClr>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25" name="自选图形 7">
            <a:extLst>
              <a:ext uri="{FF2B5EF4-FFF2-40B4-BE49-F238E27FC236}">
                <a16:creationId xmlns:a16="http://schemas.microsoft.com/office/drawing/2014/main" id="{FD6D4350-F867-4B81-859C-BB99821AF0A5}"/>
              </a:ext>
            </a:extLst>
          </p:cNvPr>
          <p:cNvSpPr>
            <a:spLocks noChangeAspect="1" noChangeArrowheads="1" noTextEdit="1"/>
          </p:cNvSpPr>
          <p:nvPr/>
        </p:nvSpPr>
        <p:spPr bwMode="gray">
          <a:xfrm flipH="1">
            <a:off x="4716463" y="2519501"/>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17347D"/>
              </a:solidFill>
              <a:latin typeface="Arial" panose="020B0604020202020204" pitchFamily="34" charset="0"/>
            </a:endParaRPr>
          </a:p>
        </p:txBody>
      </p:sp>
      <p:sp>
        <p:nvSpPr>
          <p:cNvPr id="26" name="任意多边形 8">
            <a:extLst>
              <a:ext uri="{FF2B5EF4-FFF2-40B4-BE49-F238E27FC236}">
                <a16:creationId xmlns:a16="http://schemas.microsoft.com/office/drawing/2014/main" id="{87479605-B5EB-4D8E-BA0B-1798E19B7311}"/>
              </a:ext>
            </a:extLst>
          </p:cNvPr>
          <p:cNvSpPr/>
          <p:nvPr/>
        </p:nvSpPr>
        <p:spPr bwMode="gray">
          <a:xfrm flipH="1">
            <a:off x="4722813" y="2522676"/>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9999FF"/>
              </a:gs>
              <a:gs pos="100000">
                <a:srgbClr val="9999FF">
                  <a:gamma/>
                  <a:tint val="31765"/>
                  <a:invGamma/>
                </a:srgbClr>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6" name="文本框 18">
            <a:extLst>
              <a:ext uri="{FF2B5EF4-FFF2-40B4-BE49-F238E27FC236}">
                <a16:creationId xmlns:a16="http://schemas.microsoft.com/office/drawing/2014/main" id="{1B7D72B7-9F3F-498D-8B5B-492720342041}"/>
              </a:ext>
            </a:extLst>
          </p:cNvPr>
          <p:cNvSpPr txBox="1">
            <a:spLocks noChangeArrowheads="1"/>
          </p:cNvSpPr>
          <p:nvPr/>
        </p:nvSpPr>
        <p:spPr bwMode="auto">
          <a:xfrm>
            <a:off x="5617766" y="2921511"/>
            <a:ext cx="203835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zh-CN" altLang="zh-CN" sz="2000" dirty="0">
                <a:latin typeface="Times New Roman" panose="02020603050405020304" pitchFamily="18" charset="0"/>
                <a:cs typeface="Times New Roman" panose="02020603050405020304" pitchFamily="18" charset="0"/>
              </a:rPr>
              <a:t>第二是根据环境特征信息进行位姿估计</a:t>
            </a:r>
            <a:endParaRPr lang="en-US" altLang="zh-CN" dirty="0">
              <a:solidFill>
                <a:srgbClr val="17347D"/>
              </a:solidFill>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D503661B-CDFB-4BEA-997A-3BBF5CEC56DA}"/>
              </a:ext>
            </a:extLst>
          </p:cNvPr>
          <p:cNvSpPr/>
          <p:nvPr/>
        </p:nvSpPr>
        <p:spPr>
          <a:xfrm>
            <a:off x="2179241" y="1654314"/>
            <a:ext cx="5099844" cy="707886"/>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zh-CN" altLang="zh-CN" sz="20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基于滤波的</a:t>
            </a:r>
            <a:r>
              <a:rPr lang="en-US" altLang="zh-CN" sz="2000" b="1" dirty="0">
                <a:solidFill>
                  <a:srgbClr val="FF0000"/>
                </a:solidFill>
                <a:latin typeface="楷体" panose="02010609060101010101" pitchFamily="49" charset="-122"/>
                <a:ea typeface="楷体" panose="02010609060101010101" pitchFamily="49" charset="-122"/>
              </a:rPr>
              <a:t>SLAM</a:t>
            </a:r>
            <a:r>
              <a:rPr lang="zh-CN" altLang="zh-CN" sz="20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就是利用卡尔曼系列算法或者粒子群滤波等智能算法求解上述概率分布</a:t>
            </a:r>
            <a:endParaRPr lang="zh-CN" altLang="en-US" sz="2000" b="1" dirty="0">
              <a:solidFill>
                <a:srgbClr val="FF0000"/>
              </a:solidFill>
              <a:latin typeface="楷体" panose="02010609060101010101" pitchFamily="49" charset="-122"/>
              <a:ea typeface="楷体" panose="02010609060101010101" pitchFamily="49" charset="-122"/>
            </a:endParaRPr>
          </a:p>
        </p:txBody>
      </p:sp>
      <p:sp>
        <p:nvSpPr>
          <p:cNvPr id="38" name="自选图形 3">
            <a:extLst>
              <a:ext uri="{FF2B5EF4-FFF2-40B4-BE49-F238E27FC236}">
                <a16:creationId xmlns:a16="http://schemas.microsoft.com/office/drawing/2014/main" id="{93A3FBE8-CBEA-4046-9A2A-7966132DDA0C}"/>
              </a:ext>
            </a:extLst>
          </p:cNvPr>
          <p:cNvSpPr>
            <a:spLocks noChangeArrowheads="1"/>
          </p:cNvSpPr>
          <p:nvPr/>
        </p:nvSpPr>
        <p:spPr bwMode="auto">
          <a:xfrm>
            <a:off x="5391150" y="2612886"/>
            <a:ext cx="2286000" cy="1806714"/>
          </a:xfrm>
          <a:prstGeom prst="roundRect">
            <a:avLst>
              <a:gd name="adj" fmla="val 16667"/>
            </a:avLst>
          </a:prstGeom>
          <a:noFill/>
          <a:ln w="38100">
            <a:solidFill>
              <a:srgbClr val="17347D"/>
            </a:solidFill>
            <a:rou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Verdana" panose="020B0604030504040204" pitchFamily="34" charset="0"/>
              <a:cs typeface="Arial" panose="020B0604020202020204" pitchFamily="34" charset="0"/>
            </a:endParaRPr>
          </a:p>
        </p:txBody>
      </p:sp>
      <p:sp>
        <p:nvSpPr>
          <p:cNvPr id="39" name="自选图形 4">
            <a:extLst>
              <a:ext uri="{FF2B5EF4-FFF2-40B4-BE49-F238E27FC236}">
                <a16:creationId xmlns:a16="http://schemas.microsoft.com/office/drawing/2014/main" id="{DDDE0C63-3FA2-4301-BA10-D9C1147CA048}"/>
              </a:ext>
            </a:extLst>
          </p:cNvPr>
          <p:cNvSpPr>
            <a:spLocks noChangeArrowheads="1"/>
          </p:cNvSpPr>
          <p:nvPr/>
        </p:nvSpPr>
        <p:spPr bwMode="auto">
          <a:xfrm>
            <a:off x="971550" y="2612886"/>
            <a:ext cx="2286000" cy="1732152"/>
          </a:xfrm>
          <a:prstGeom prst="roundRect">
            <a:avLst>
              <a:gd name="adj" fmla="val 16667"/>
            </a:avLst>
          </a:prstGeom>
          <a:noFill/>
          <a:ln w="38100">
            <a:solidFill>
              <a:srgbClr val="17347D"/>
            </a:solidFill>
            <a:rou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Verdana" panose="020B0604030504040204" pitchFamily="34" charset="0"/>
              <a:cs typeface="Arial" panose="020B0604020202020204" pitchFamily="34" charset="0"/>
            </a:endParaRPr>
          </a:p>
        </p:txBody>
      </p:sp>
      <p:sp>
        <p:nvSpPr>
          <p:cNvPr id="7168" name="矩形 7167">
            <a:extLst>
              <a:ext uri="{FF2B5EF4-FFF2-40B4-BE49-F238E27FC236}">
                <a16:creationId xmlns:a16="http://schemas.microsoft.com/office/drawing/2014/main" id="{9982627C-E48C-45FA-B7EE-E54D3533E8D9}"/>
              </a:ext>
            </a:extLst>
          </p:cNvPr>
          <p:cNvSpPr/>
          <p:nvPr/>
        </p:nvSpPr>
        <p:spPr>
          <a:xfrm>
            <a:off x="1814115" y="4577463"/>
            <a:ext cx="5316935" cy="1200329"/>
          </a:xfrm>
          <a:prstGeom prst="rect">
            <a:avLst/>
          </a:prstGeom>
        </p:spPr>
        <p:txBody>
          <a:bodyPr wrap="square">
            <a:spAutoFit/>
          </a:bodyPr>
          <a:lstStyle/>
          <a:p>
            <a:pPr indent="457200"/>
            <a:r>
              <a:rPr lang="en-US" altLang="zh-CN" dirty="0">
                <a:latin typeface="楷体" panose="02010609060101010101" pitchFamily="49" charset="-122"/>
                <a:ea typeface="楷体" panose="02010609060101010101" pitchFamily="49" charset="-122"/>
              </a:rPr>
              <a:t>SLAM</a:t>
            </a:r>
            <a:r>
              <a:rPr lang="zh-CN" altLang="zh-CN" dirty="0">
                <a:latin typeface="楷体" panose="02010609060101010101" pitchFamily="49" charset="-122"/>
                <a:ea typeface="楷体" panose="02010609060101010101" pitchFamily="49" charset="-122"/>
                <a:cs typeface="Times New Roman" panose="02020603050405020304" pitchFamily="18" charset="0"/>
              </a:rPr>
              <a:t>算法既是对移动机器人位姿及环境特征位置估计的贝叶斯状态评估问题，又是在运动概率模型基础上，通过输入观测数据，预测并更新机器人位姿的定位问题。</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261619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17</a:t>
            </a:fld>
            <a:r>
              <a:rPr kumimoji="0" lang="en-US" altLang="zh-CN" sz="1400" dirty="0">
                <a:latin typeface="Arial" panose="020B0604020202020204" pitchFamily="34" charset="0"/>
              </a:rPr>
              <a:t> /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en-US" altLang="zh-CN" dirty="0"/>
              <a:t>SLAM</a:t>
            </a:r>
            <a:r>
              <a:rPr lang="zh-CN" altLang="en-US" dirty="0"/>
              <a:t>技术的基础理论</a:t>
            </a:r>
          </a:p>
        </p:txBody>
      </p:sp>
      <p:sp>
        <p:nvSpPr>
          <p:cNvPr id="3" name="矩形 2">
            <a:extLst>
              <a:ext uri="{FF2B5EF4-FFF2-40B4-BE49-F238E27FC236}">
                <a16:creationId xmlns:a16="http://schemas.microsoft.com/office/drawing/2014/main" id="{6FF721F4-751C-4E8A-938E-302E8F7F9BAC}"/>
              </a:ext>
            </a:extLst>
          </p:cNvPr>
          <p:cNvSpPr/>
          <p:nvPr/>
        </p:nvSpPr>
        <p:spPr>
          <a:xfrm>
            <a:off x="771841" y="1357844"/>
            <a:ext cx="7311709" cy="1095813"/>
          </a:xfrm>
          <a:prstGeom prst="rect">
            <a:avLst/>
          </a:prstGeom>
        </p:spPr>
        <p:txBody>
          <a:bodyPr wrap="square">
            <a:spAutoFit/>
          </a:bodyPr>
          <a:lstStyle/>
          <a:p>
            <a:pPr indent="266700" algn="just">
              <a:lnSpc>
                <a:spcPct val="125000"/>
              </a:lnSpc>
              <a:spcAft>
                <a:spcPts val="0"/>
              </a:spcAft>
            </a:pPr>
            <a:r>
              <a:rPr lang="zh-CN" altLang="zh-CN" kern="100" dirty="0">
                <a:latin typeface="Times New Roman" panose="02020603050405020304" pitchFamily="18" charset="0"/>
                <a:ea typeface="宋体" panose="02010600030101010101" pitchFamily="2" charset="-122"/>
              </a:rPr>
              <a:t>经典卡尔曼滤波的核心思想是递推求解，将</a:t>
            </a:r>
            <a:r>
              <a:rPr lang="en-US" altLang="zh-CN" kern="100" dirty="0">
                <a:latin typeface="Times New Roman" panose="02020603050405020304" pitchFamily="18" charset="0"/>
                <a:ea typeface="宋体" panose="02010600030101010101" pitchFamily="2" charset="-122"/>
              </a:rPr>
              <a:t>SLAM</a:t>
            </a:r>
            <a:r>
              <a:rPr lang="zh-CN" altLang="zh-CN" kern="100" dirty="0">
                <a:latin typeface="Times New Roman" panose="02020603050405020304" pitchFamily="18" charset="0"/>
                <a:ea typeface="宋体" panose="02010600030101010101" pitchFamily="2" charset="-122"/>
              </a:rPr>
              <a:t>建模为一个马尔科夫过程，每次只根据上一次的状态递推当前状态。将上面介绍的运动概率模型建模为线性模型的采样概率：</a:t>
            </a:r>
            <a:endParaRPr lang="zh-CN" altLang="zh-CN" sz="2400" kern="100" dirty="0">
              <a:effectLst/>
              <a:latin typeface="Times New Roman" panose="02020603050405020304" pitchFamily="18" charset="0"/>
              <a:ea typeface="PMingLiU" panose="020B0604030504040204" pitchFamily="18" charset="-120"/>
            </a:endParaRPr>
          </a:p>
        </p:txBody>
      </p:sp>
      <p:graphicFrame>
        <p:nvGraphicFramePr>
          <p:cNvPr id="6" name="对象 5">
            <a:extLst>
              <a:ext uri="{FF2B5EF4-FFF2-40B4-BE49-F238E27FC236}">
                <a16:creationId xmlns:a16="http://schemas.microsoft.com/office/drawing/2014/main" id="{BF7FD613-A0D8-4430-8935-51A5D27BADB5}"/>
              </a:ext>
            </a:extLst>
          </p:cNvPr>
          <p:cNvGraphicFramePr>
            <a:graphicFrameLocks noChangeAspect="1"/>
          </p:cNvGraphicFramePr>
          <p:nvPr>
            <p:extLst>
              <p:ext uri="{D42A27DB-BD31-4B8C-83A1-F6EECF244321}">
                <p14:modId xmlns:p14="http://schemas.microsoft.com/office/powerpoint/2010/main" val="3553823705"/>
              </p:ext>
            </p:extLst>
          </p:nvPr>
        </p:nvGraphicFramePr>
        <p:xfrm>
          <a:off x="2736850" y="2583937"/>
          <a:ext cx="2627380" cy="390205"/>
        </p:xfrm>
        <a:graphic>
          <a:graphicData uri="http://schemas.openxmlformats.org/presentationml/2006/ole">
            <mc:AlternateContent xmlns:mc="http://schemas.openxmlformats.org/markup-compatibility/2006">
              <mc:Choice xmlns:v="urn:schemas-microsoft-com:vml" Requires="v">
                <p:oleObj spid="_x0000_s14693" r:id="rId4" imgW="1282700" imgH="190500" progId="Equation.DSMT4">
                  <p:embed/>
                </p:oleObj>
              </mc:Choice>
              <mc:Fallback>
                <p:oleObj r:id="rId4" imgW="1282700" imgH="1905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6850" y="2583937"/>
                        <a:ext cx="2627380" cy="390205"/>
                      </a:xfrm>
                      <a:prstGeom prst="rect">
                        <a:avLst/>
                      </a:prstGeom>
                      <a:noFill/>
                    </p:spPr>
                  </p:pic>
                </p:oleObj>
              </mc:Fallback>
            </mc:AlternateContent>
          </a:graphicData>
        </a:graphic>
      </p:graphicFrame>
      <p:sp>
        <p:nvSpPr>
          <p:cNvPr id="7" name="矩形 6">
            <a:extLst>
              <a:ext uri="{FF2B5EF4-FFF2-40B4-BE49-F238E27FC236}">
                <a16:creationId xmlns:a16="http://schemas.microsoft.com/office/drawing/2014/main" id="{ECE8DE99-3B61-4404-872D-A57FA5260B46}"/>
              </a:ext>
            </a:extLst>
          </p:cNvPr>
          <p:cNvSpPr/>
          <p:nvPr/>
        </p:nvSpPr>
        <p:spPr>
          <a:xfrm>
            <a:off x="768560" y="3263442"/>
            <a:ext cx="7311709" cy="1200329"/>
          </a:xfrm>
          <a:prstGeom prst="rect">
            <a:avLst/>
          </a:prstGeom>
        </p:spPr>
        <p:txBody>
          <a:bodyPr wrap="squar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其中</a:t>
            </a:r>
            <a:r>
              <a:rPr lang="en-US" altLang="zh-CN" dirty="0">
                <a:latin typeface="Times New Roman" panose="02020603050405020304" pitchFamily="18" charset="0"/>
                <a:ea typeface="宋体" panose="02010600030101010101" pitchFamily="2" charset="-122"/>
              </a:rPr>
              <a:t>A</a:t>
            </a:r>
            <a:r>
              <a:rPr lang="zh-CN" altLang="zh-CN" dirty="0">
                <a:latin typeface="Times New Roman" panose="02020603050405020304" pitchFamily="18" charset="0"/>
                <a:ea typeface="宋体" panose="02010600030101010101" pitchFamily="2" charset="-122"/>
                <a:cs typeface="Times New Roman" panose="02020603050405020304" pitchFamily="18" charset="0"/>
              </a:rPr>
              <a:t>为机器人姿态转移矩阵，描述了在没有运动控制指令输入情况下机器人位姿变化的规律。</a:t>
            </a:r>
            <a:r>
              <a:rPr lang="en-US" altLang="zh-CN" b="1" dirty="0">
                <a:latin typeface="Times New Roman" panose="02020603050405020304" pitchFamily="18" charset="0"/>
                <a:ea typeface="宋体" panose="02010600030101010101" pitchFamily="2" charset="-122"/>
              </a:rPr>
              <a:t>q</a:t>
            </a:r>
            <a:r>
              <a:rPr lang="en-US" altLang="zh-CN" i="1" baseline="-25000" dirty="0">
                <a:latin typeface="Times New Roman" panose="02020603050405020304" pitchFamily="18" charset="0"/>
                <a:ea typeface="宋体" panose="02010600030101010101" pitchFamily="2" charset="-122"/>
              </a:rPr>
              <a:t>k</a:t>
            </a:r>
            <a:r>
              <a:rPr lang="en-US" altLang="zh-CN" baseline="-25000" dirty="0">
                <a:latin typeface="Times New Roman" panose="02020603050405020304" pitchFamily="18" charset="0"/>
                <a:ea typeface="宋体" panose="02010600030101010101" pitchFamily="2" charset="-122"/>
              </a:rPr>
              <a:t>-1</a:t>
            </a:r>
            <a:r>
              <a:rPr lang="zh-CN" altLang="zh-CN" dirty="0">
                <a:latin typeface="Times New Roman" panose="02020603050405020304" pitchFamily="18" charset="0"/>
                <a:ea typeface="宋体" panose="02010600030101010101" pitchFamily="2" charset="-122"/>
                <a:cs typeface="Times New Roman" panose="02020603050405020304" pitchFamily="18" charset="0"/>
              </a:rPr>
              <a:t>为系统噪音，假设为高斯白噪音，具有固定的协方差矩阵</a:t>
            </a:r>
            <a:r>
              <a:rPr lang="en-US" altLang="zh-CN" b="1" dirty="0">
                <a:latin typeface="Times New Roman" panose="02020603050405020304" pitchFamily="18" charset="0"/>
                <a:ea typeface="宋体" panose="02010600030101010101" pitchFamily="2" charset="-122"/>
              </a:rPr>
              <a:t>Q</a:t>
            </a:r>
            <a:r>
              <a:rPr lang="zh-CN" altLang="zh-CN" dirty="0">
                <a:latin typeface="Times New Roman" panose="02020603050405020304" pitchFamily="18" charset="0"/>
                <a:ea typeface="宋体" panose="02010600030101010101" pitchFamily="2" charset="-122"/>
                <a:cs typeface="Times New Roman" panose="02020603050405020304" pitchFamily="18" charset="0"/>
              </a:rPr>
              <a:t>。观测概率模型建模为对式</a:t>
            </a:r>
            <a:r>
              <a:rPr lang="en-US" altLang="zh-CN" dirty="0">
                <a:latin typeface="Times New Roman" panose="02020603050405020304" pitchFamily="18" charset="0"/>
                <a:ea typeface="宋体" panose="02010600030101010101" pitchFamily="2" charset="-122"/>
              </a:rPr>
              <a:t>20-4</a:t>
            </a:r>
            <a:r>
              <a:rPr lang="zh-CN" altLang="zh-CN" dirty="0">
                <a:latin typeface="Times New Roman" panose="02020603050405020304" pitchFamily="18" charset="0"/>
                <a:ea typeface="宋体" panose="02010600030101010101" pitchFamily="2" charset="-122"/>
                <a:cs typeface="Times New Roman" panose="02020603050405020304" pitchFamily="18" charset="0"/>
              </a:rPr>
              <a:t>所示线性模型的采样概率：</a:t>
            </a:r>
            <a:endParaRPr lang="zh-CN" altLang="en-US" dirty="0"/>
          </a:p>
        </p:txBody>
      </p:sp>
      <p:graphicFrame>
        <p:nvGraphicFramePr>
          <p:cNvPr id="9" name="对象 8">
            <a:extLst>
              <a:ext uri="{FF2B5EF4-FFF2-40B4-BE49-F238E27FC236}">
                <a16:creationId xmlns:a16="http://schemas.microsoft.com/office/drawing/2014/main" id="{1F0FA214-5AE9-4FDE-A818-121ACC8B0031}"/>
              </a:ext>
            </a:extLst>
          </p:cNvPr>
          <p:cNvGraphicFramePr>
            <a:graphicFrameLocks noChangeAspect="1"/>
          </p:cNvGraphicFramePr>
          <p:nvPr>
            <p:extLst>
              <p:ext uri="{D42A27DB-BD31-4B8C-83A1-F6EECF244321}">
                <p14:modId xmlns:p14="http://schemas.microsoft.com/office/powerpoint/2010/main" val="2761680699"/>
              </p:ext>
            </p:extLst>
          </p:nvPr>
        </p:nvGraphicFramePr>
        <p:xfrm>
          <a:off x="2736850" y="4463771"/>
          <a:ext cx="3037582" cy="486603"/>
        </p:xfrm>
        <a:graphic>
          <a:graphicData uri="http://schemas.openxmlformats.org/presentationml/2006/ole">
            <mc:AlternateContent xmlns:mc="http://schemas.openxmlformats.org/markup-compatibility/2006">
              <mc:Choice xmlns:v="urn:schemas-microsoft-com:vml" Requires="v">
                <p:oleObj spid="_x0000_s14694" r:id="rId6" imgW="1307532" imgH="203112" progId="Equation.DSMT4">
                  <p:embed/>
                </p:oleObj>
              </mc:Choice>
              <mc:Fallback>
                <p:oleObj r:id="rId6" imgW="1307532" imgH="203112"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6850" y="4463771"/>
                        <a:ext cx="3037582" cy="486603"/>
                      </a:xfrm>
                      <a:prstGeom prst="rect">
                        <a:avLst/>
                      </a:prstGeom>
                      <a:noFill/>
                    </p:spPr>
                  </p:pic>
                </p:oleObj>
              </mc:Fallback>
            </mc:AlternateContent>
          </a:graphicData>
        </a:graphic>
      </p:graphicFrame>
      <p:sp>
        <p:nvSpPr>
          <p:cNvPr id="13" name="矩形 12">
            <a:extLst>
              <a:ext uri="{FF2B5EF4-FFF2-40B4-BE49-F238E27FC236}">
                <a16:creationId xmlns:a16="http://schemas.microsoft.com/office/drawing/2014/main" id="{713D7964-49D4-4F3A-9616-F5E5ED357750}"/>
              </a:ext>
            </a:extLst>
          </p:cNvPr>
          <p:cNvSpPr/>
          <p:nvPr/>
        </p:nvSpPr>
        <p:spPr>
          <a:xfrm>
            <a:off x="873229" y="5176990"/>
            <a:ext cx="7207039" cy="646331"/>
          </a:xfrm>
          <a:prstGeom prst="rect">
            <a:avLst/>
          </a:prstGeom>
        </p:spPr>
        <p:txBody>
          <a:bodyPr wrap="squar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其中，</a:t>
            </a:r>
            <a:r>
              <a:rPr lang="en-US" altLang="zh-CN" b="1" dirty="0">
                <a:latin typeface="Times New Roman" panose="02020603050405020304" pitchFamily="18" charset="0"/>
                <a:ea typeface="宋体" panose="02010600030101010101" pitchFamily="2" charset="-122"/>
              </a:rPr>
              <a:t>H</a:t>
            </a:r>
            <a:r>
              <a:rPr lang="zh-CN" altLang="zh-CN" dirty="0">
                <a:latin typeface="Times New Roman" panose="02020603050405020304" pitchFamily="18" charset="0"/>
                <a:ea typeface="宋体" panose="02010600030101010101" pitchFamily="2" charset="-122"/>
                <a:cs typeface="Times New Roman" panose="02020603050405020304" pitchFamily="18" charset="0"/>
              </a:rPr>
              <a:t>为观测矩阵，为</a:t>
            </a:r>
            <a:r>
              <a:rPr lang="en-US" altLang="zh-CN" b="1" dirty="0" err="1">
                <a:latin typeface="Times New Roman" panose="02020603050405020304" pitchFamily="18" charset="0"/>
                <a:ea typeface="宋体" panose="02010600030101010101" pitchFamily="2" charset="-122"/>
              </a:rPr>
              <a:t>r</a:t>
            </a:r>
            <a:r>
              <a:rPr lang="en-US" altLang="zh-CN" i="1" baseline="-25000" dirty="0" err="1">
                <a:latin typeface="Times New Roman" panose="02020603050405020304" pitchFamily="18" charset="0"/>
                <a:ea typeface="宋体" panose="02010600030101010101" pitchFamily="2" charset="-122"/>
              </a:rPr>
              <a:t>k</a:t>
            </a:r>
            <a:r>
              <a:rPr lang="zh-CN" altLang="zh-CN" dirty="0">
                <a:latin typeface="Times New Roman" panose="02020603050405020304" pitchFamily="18" charset="0"/>
                <a:ea typeface="宋体" panose="02010600030101010101" pitchFamily="2" charset="-122"/>
                <a:cs typeface="Times New Roman" panose="02020603050405020304" pitchFamily="18" charset="0"/>
              </a:rPr>
              <a:t>为观测噪音，假设为高斯白噪音，具有固定的</a:t>
            </a:r>
            <a:r>
              <a:rPr lang="zh-CN" altLang="zh-CN" kern="100" dirty="0">
                <a:latin typeface="Times New Roman" panose="02020603050405020304" pitchFamily="18" charset="0"/>
                <a:ea typeface="宋体" panose="02010600030101010101" pitchFamily="2" charset="-122"/>
              </a:rPr>
              <a:t>协方差</a:t>
            </a:r>
            <a:r>
              <a:rPr lang="zh-CN" altLang="zh-CN" dirty="0">
                <a:latin typeface="Times New Roman" panose="02020603050405020304" pitchFamily="18" charset="0"/>
                <a:ea typeface="宋体" panose="02010600030101010101" pitchFamily="2" charset="-122"/>
                <a:cs typeface="Times New Roman" panose="02020603050405020304" pitchFamily="18" charset="0"/>
              </a:rPr>
              <a:t>矩阵</a:t>
            </a:r>
            <a:r>
              <a:rPr lang="en-US" altLang="zh-CN" b="1" dirty="0">
                <a:latin typeface="Times New Roman" panose="02020603050405020304" pitchFamily="18" charset="0"/>
                <a:ea typeface="宋体" panose="02010600030101010101" pitchFamily="2" charset="-122"/>
              </a:rPr>
              <a:t>R</a:t>
            </a:r>
            <a:endParaRPr lang="zh-CN" altLang="en-US" dirty="0"/>
          </a:p>
        </p:txBody>
      </p:sp>
    </p:spTree>
    <p:extLst>
      <p:ext uri="{BB962C8B-B14F-4D97-AF65-F5344CB8AC3E}">
        <p14:creationId xmlns:p14="http://schemas.microsoft.com/office/powerpoint/2010/main" val="309869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18</a:t>
            </a:fld>
            <a:r>
              <a:rPr kumimoji="0" lang="en-US" altLang="zh-CN" sz="1400" dirty="0">
                <a:latin typeface="Arial" panose="020B0604020202020204" pitchFamily="34" charset="0"/>
              </a:rPr>
              <a:t> /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en-US" altLang="zh-CN" dirty="0"/>
              <a:t>SLAM</a:t>
            </a:r>
            <a:r>
              <a:rPr lang="zh-CN" altLang="en-US" dirty="0"/>
              <a:t>技术的基础理论</a:t>
            </a:r>
          </a:p>
        </p:txBody>
      </p:sp>
      <p:sp>
        <p:nvSpPr>
          <p:cNvPr id="4" name="矩形 3">
            <a:extLst>
              <a:ext uri="{FF2B5EF4-FFF2-40B4-BE49-F238E27FC236}">
                <a16:creationId xmlns:a16="http://schemas.microsoft.com/office/drawing/2014/main" id="{D7A6056F-05AB-458F-AFF7-ECCB4032FE56}"/>
              </a:ext>
            </a:extLst>
          </p:cNvPr>
          <p:cNvSpPr/>
          <p:nvPr/>
        </p:nvSpPr>
        <p:spPr>
          <a:xfrm>
            <a:off x="628650" y="1192123"/>
            <a:ext cx="6705600" cy="369332"/>
          </a:xfrm>
          <a:prstGeom prst="rect">
            <a:avLst/>
          </a:prstGeom>
        </p:spPr>
        <p:txBody>
          <a:bodyPr wrap="squar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基于以上模型，基于卡尔曼滤波的经典</a:t>
            </a:r>
            <a:r>
              <a:rPr lang="en-US" altLang="zh-CN" dirty="0">
                <a:latin typeface="Times New Roman" panose="02020603050405020304" pitchFamily="18" charset="0"/>
                <a:ea typeface="宋体" panose="02010600030101010101" pitchFamily="2" charset="-122"/>
              </a:rPr>
              <a:t>SLAM</a:t>
            </a:r>
            <a:r>
              <a:rPr lang="zh-CN" altLang="zh-CN" dirty="0">
                <a:latin typeface="Times New Roman" panose="02020603050405020304" pitchFamily="18" charset="0"/>
                <a:ea typeface="宋体" panose="02010600030101010101" pitchFamily="2" charset="-122"/>
                <a:cs typeface="Times New Roman" panose="02020603050405020304" pitchFamily="18" charset="0"/>
              </a:rPr>
              <a:t>步骤如下：</a:t>
            </a:r>
            <a:endParaRPr lang="zh-CN" altLang="en-US" dirty="0"/>
          </a:p>
        </p:txBody>
      </p:sp>
      <p:sp>
        <p:nvSpPr>
          <p:cNvPr id="11" name="矩形 10">
            <a:extLst>
              <a:ext uri="{FF2B5EF4-FFF2-40B4-BE49-F238E27FC236}">
                <a16:creationId xmlns:a16="http://schemas.microsoft.com/office/drawing/2014/main" id="{7F729125-B274-42C2-9194-8207456E4D6E}"/>
              </a:ext>
            </a:extLst>
          </p:cNvPr>
          <p:cNvSpPr/>
          <p:nvPr/>
        </p:nvSpPr>
        <p:spPr>
          <a:xfrm>
            <a:off x="1009650" y="1858495"/>
            <a:ext cx="6610350" cy="369332"/>
          </a:xfrm>
          <a:prstGeom prst="rect">
            <a:avLst/>
          </a:prstGeom>
        </p:spPr>
        <p:txBody>
          <a:bodyPr wrap="squar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步骤</a:t>
            </a:r>
            <a:r>
              <a:rPr lang="en-US" altLang="zh-CN" dirty="0">
                <a:latin typeface="Times New Roman" panose="02020603050405020304" pitchFamily="18" charset="0"/>
                <a:ea typeface="宋体" panose="02010600030101010101" pitchFamily="2" charset="-122"/>
              </a:rPr>
              <a:t>1</a:t>
            </a:r>
            <a:r>
              <a:rPr lang="zh-CN" altLang="zh-CN" dirty="0">
                <a:latin typeface="Times New Roman" panose="02020603050405020304" pitchFamily="18" charset="0"/>
                <a:ea typeface="宋体" panose="02010600030101010101" pitchFamily="2" charset="-122"/>
                <a:cs typeface="Times New Roman" panose="02020603050405020304" pitchFamily="18" charset="0"/>
              </a:rPr>
              <a:t>：给定机器人和地图的初始状态和协方差矩阵</a:t>
            </a:r>
            <a:r>
              <a:rPr lang="en-US" altLang="zh-CN" b="1" dirty="0">
                <a:latin typeface="Times New Roman" panose="02020603050405020304" pitchFamily="18" charset="0"/>
                <a:ea typeface="宋体" panose="02010600030101010101" pitchFamily="2" charset="-122"/>
              </a:rPr>
              <a:t>X</a:t>
            </a:r>
            <a:r>
              <a:rPr lang="en-US" altLang="zh-CN" b="1" baseline="-25000" dirty="0">
                <a:latin typeface="Times New Roman" panose="02020603050405020304" pitchFamily="18" charset="0"/>
                <a:ea typeface="宋体" panose="02010600030101010101" pitchFamily="2" charset="-122"/>
              </a:rPr>
              <a:t>0</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a:latin typeface="Times New Roman" panose="02020603050405020304" pitchFamily="18" charset="0"/>
                <a:ea typeface="宋体" panose="02010600030101010101" pitchFamily="2" charset="-122"/>
              </a:rPr>
              <a:t>P</a:t>
            </a:r>
            <a:r>
              <a:rPr lang="en-US" altLang="zh-CN" b="1" baseline="-25000" dirty="0">
                <a:latin typeface="Times New Roman" panose="02020603050405020304" pitchFamily="18" charset="0"/>
                <a:ea typeface="宋体" panose="02010600030101010101" pitchFamily="2" charset="-122"/>
              </a:rPr>
              <a:t>0</a:t>
            </a:r>
            <a:endParaRPr lang="zh-CN" altLang="en-US" dirty="0"/>
          </a:p>
        </p:txBody>
      </p:sp>
      <p:graphicFrame>
        <p:nvGraphicFramePr>
          <p:cNvPr id="13" name="对象 12">
            <a:extLst>
              <a:ext uri="{FF2B5EF4-FFF2-40B4-BE49-F238E27FC236}">
                <a16:creationId xmlns:a16="http://schemas.microsoft.com/office/drawing/2014/main" id="{25842D31-0541-4710-9AD1-709EF1F60E63}"/>
              </a:ext>
            </a:extLst>
          </p:cNvPr>
          <p:cNvGraphicFramePr>
            <a:graphicFrameLocks noChangeAspect="1"/>
          </p:cNvGraphicFramePr>
          <p:nvPr>
            <p:extLst>
              <p:ext uri="{D42A27DB-BD31-4B8C-83A1-F6EECF244321}">
                <p14:modId xmlns:p14="http://schemas.microsoft.com/office/powerpoint/2010/main" val="3517877887"/>
              </p:ext>
            </p:extLst>
          </p:nvPr>
        </p:nvGraphicFramePr>
        <p:xfrm>
          <a:off x="4803777" y="2491152"/>
          <a:ext cx="1869920" cy="403316"/>
        </p:xfrm>
        <a:graphic>
          <a:graphicData uri="http://schemas.openxmlformats.org/presentationml/2006/ole">
            <mc:AlternateContent xmlns:mc="http://schemas.openxmlformats.org/markup-compatibility/2006">
              <mc:Choice xmlns:v="urn:schemas-microsoft-com:vml" Requires="v">
                <p:oleObj spid="_x0000_s17291" r:id="rId4" imgW="964781" imgH="215806" progId="Equation.DSMT4">
                  <p:embed/>
                </p:oleObj>
              </mc:Choice>
              <mc:Fallback>
                <p:oleObj r:id="rId4" imgW="964781" imgH="215806"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3777" y="2491152"/>
                        <a:ext cx="1869920" cy="403316"/>
                      </a:xfrm>
                      <a:prstGeom prst="rect">
                        <a:avLst/>
                      </a:prstGeom>
                      <a:noFill/>
                    </p:spPr>
                  </p:pic>
                </p:oleObj>
              </mc:Fallback>
            </mc:AlternateContent>
          </a:graphicData>
        </a:graphic>
      </p:graphicFrame>
      <p:graphicFrame>
        <p:nvGraphicFramePr>
          <p:cNvPr id="15" name="对象 14">
            <a:extLst>
              <a:ext uri="{FF2B5EF4-FFF2-40B4-BE49-F238E27FC236}">
                <a16:creationId xmlns:a16="http://schemas.microsoft.com/office/drawing/2014/main" id="{2D531721-27F8-46FA-A4D0-68614B171763}"/>
              </a:ext>
            </a:extLst>
          </p:cNvPr>
          <p:cNvGraphicFramePr>
            <a:graphicFrameLocks noChangeAspect="1"/>
          </p:cNvGraphicFramePr>
          <p:nvPr>
            <p:extLst>
              <p:ext uri="{D42A27DB-BD31-4B8C-83A1-F6EECF244321}">
                <p14:modId xmlns:p14="http://schemas.microsoft.com/office/powerpoint/2010/main" val="884060105"/>
              </p:ext>
            </p:extLst>
          </p:nvPr>
        </p:nvGraphicFramePr>
        <p:xfrm>
          <a:off x="4829177" y="2819137"/>
          <a:ext cx="1869920" cy="403316"/>
        </p:xfrm>
        <a:graphic>
          <a:graphicData uri="http://schemas.openxmlformats.org/presentationml/2006/ole">
            <mc:AlternateContent xmlns:mc="http://schemas.openxmlformats.org/markup-compatibility/2006">
              <mc:Choice xmlns:v="urn:schemas-microsoft-com:vml" Requires="v">
                <p:oleObj spid="_x0000_s17292" r:id="rId6" imgW="964781" imgH="215806" progId="Equation.DSMT4">
                  <p:embed/>
                </p:oleObj>
              </mc:Choice>
              <mc:Fallback>
                <p:oleObj r:id="rId6" imgW="964781" imgH="215806"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177" y="2819137"/>
                        <a:ext cx="1869920" cy="403316"/>
                      </a:xfrm>
                      <a:prstGeom prst="rect">
                        <a:avLst/>
                      </a:prstGeom>
                      <a:noFill/>
                    </p:spPr>
                  </p:pic>
                </p:oleObj>
              </mc:Fallback>
            </mc:AlternateContent>
          </a:graphicData>
        </a:graphic>
      </p:graphicFrame>
      <p:sp>
        <p:nvSpPr>
          <p:cNvPr id="16" name="矩形 15">
            <a:extLst>
              <a:ext uri="{FF2B5EF4-FFF2-40B4-BE49-F238E27FC236}">
                <a16:creationId xmlns:a16="http://schemas.microsoft.com/office/drawing/2014/main" id="{FAC4F829-0643-4B12-97CF-FD79AB3A4E6A}"/>
              </a:ext>
            </a:extLst>
          </p:cNvPr>
          <p:cNvSpPr/>
          <p:nvPr/>
        </p:nvSpPr>
        <p:spPr>
          <a:xfrm>
            <a:off x="788313" y="3556737"/>
            <a:ext cx="2877711" cy="403316"/>
          </a:xfrm>
          <a:prstGeom prst="rect">
            <a:avLst/>
          </a:prstGeom>
        </p:spPr>
        <p:txBody>
          <a:bodyPr wrap="none">
            <a:spAutoFit/>
          </a:bodyPr>
          <a:lstStyle/>
          <a:p>
            <a:pPr indent="266700" algn="just">
              <a:lnSpc>
                <a:spcPct val="125000"/>
              </a:lnSpc>
              <a:spcAft>
                <a:spcPts val="0"/>
              </a:spcAft>
            </a:pPr>
            <a:r>
              <a:rPr lang="zh-CN" altLang="zh-CN" kern="100" dirty="0">
                <a:latin typeface="Times New Roman" panose="02020603050405020304" pitchFamily="18" charset="0"/>
                <a:ea typeface="宋体" panose="02010600030101010101" pitchFamily="2" charset="-122"/>
              </a:rPr>
              <a:t>步骤</a:t>
            </a:r>
            <a:r>
              <a:rPr lang="en-US" altLang="zh-CN" kern="100" dirty="0">
                <a:latin typeface="Times New Roman" panose="02020603050405020304" pitchFamily="18" charset="0"/>
                <a:ea typeface="宋体" panose="02010600030101010101" pitchFamily="2" charset="-122"/>
              </a:rPr>
              <a:t>3</a:t>
            </a:r>
            <a:r>
              <a:rPr lang="zh-CN" altLang="zh-CN" kern="100" dirty="0">
                <a:latin typeface="Times New Roman" panose="02020603050405020304" pitchFamily="18" charset="0"/>
                <a:ea typeface="宋体" panose="02010600030101010101" pitchFamily="2" charset="-122"/>
              </a:rPr>
              <a:t>：计算卡尔曼增益</a:t>
            </a:r>
            <a:endParaRPr lang="zh-CN" altLang="zh-CN" sz="2400" kern="100" dirty="0">
              <a:effectLst/>
              <a:latin typeface="Times New Roman" panose="02020603050405020304" pitchFamily="18" charset="0"/>
              <a:ea typeface="PMingLiU" panose="020B0604030504040204" pitchFamily="18" charset="-120"/>
            </a:endParaRPr>
          </a:p>
        </p:txBody>
      </p:sp>
      <p:sp>
        <p:nvSpPr>
          <p:cNvPr id="17" name="矩形 16">
            <a:extLst>
              <a:ext uri="{FF2B5EF4-FFF2-40B4-BE49-F238E27FC236}">
                <a16:creationId xmlns:a16="http://schemas.microsoft.com/office/drawing/2014/main" id="{DDF1263C-DF01-4D42-A043-55AFD6F01AF5}"/>
              </a:ext>
            </a:extLst>
          </p:cNvPr>
          <p:cNvSpPr/>
          <p:nvPr/>
        </p:nvSpPr>
        <p:spPr>
          <a:xfrm>
            <a:off x="744617" y="2575225"/>
            <a:ext cx="3570208" cy="403316"/>
          </a:xfrm>
          <a:prstGeom prst="rect">
            <a:avLst/>
          </a:prstGeom>
        </p:spPr>
        <p:txBody>
          <a:bodyPr wrap="none">
            <a:spAutoFit/>
          </a:bodyPr>
          <a:lstStyle/>
          <a:p>
            <a:pPr indent="266700" algn="just">
              <a:lnSpc>
                <a:spcPct val="125000"/>
              </a:lnSpc>
              <a:spcAft>
                <a:spcPts val="0"/>
              </a:spcAft>
            </a:pPr>
            <a:r>
              <a:rPr lang="zh-CN" altLang="zh-CN" kern="100" dirty="0">
                <a:latin typeface="Times New Roman" panose="02020603050405020304" pitchFamily="18" charset="0"/>
                <a:ea typeface="宋体" panose="02010600030101010101" pitchFamily="2" charset="-122"/>
              </a:rPr>
              <a:t>步骤</a:t>
            </a:r>
            <a:r>
              <a:rPr lang="en-US" altLang="zh-CN" kern="100" dirty="0">
                <a:latin typeface="Times New Roman" panose="02020603050405020304" pitchFamily="18" charset="0"/>
                <a:ea typeface="宋体" panose="02010600030101010101" pitchFamily="2" charset="-122"/>
              </a:rPr>
              <a:t>2</a:t>
            </a:r>
            <a:r>
              <a:rPr lang="zh-CN" altLang="zh-CN" kern="100" dirty="0">
                <a:latin typeface="Times New Roman" panose="02020603050405020304" pitchFamily="18" charset="0"/>
                <a:ea typeface="宋体" panose="02010600030101010101" pitchFamily="2" charset="-122"/>
              </a:rPr>
              <a:t>：状态预测与协方差推算</a:t>
            </a:r>
            <a:endParaRPr lang="zh-CN" altLang="zh-CN" sz="2400" kern="100" dirty="0">
              <a:effectLst/>
              <a:latin typeface="Times New Roman" panose="02020603050405020304" pitchFamily="18" charset="0"/>
              <a:ea typeface="PMingLiU" panose="020B0604030504040204" pitchFamily="18" charset="-120"/>
            </a:endParaRPr>
          </a:p>
        </p:txBody>
      </p:sp>
      <p:graphicFrame>
        <p:nvGraphicFramePr>
          <p:cNvPr id="19" name="对象 18">
            <a:extLst>
              <a:ext uri="{FF2B5EF4-FFF2-40B4-BE49-F238E27FC236}">
                <a16:creationId xmlns:a16="http://schemas.microsoft.com/office/drawing/2014/main" id="{9FC368EA-31C1-418C-AD7B-7E401FAEDDFA}"/>
              </a:ext>
            </a:extLst>
          </p:cNvPr>
          <p:cNvGraphicFramePr>
            <a:graphicFrameLocks noChangeAspect="1"/>
          </p:cNvGraphicFramePr>
          <p:nvPr>
            <p:extLst>
              <p:ext uri="{D42A27DB-BD31-4B8C-83A1-F6EECF244321}">
                <p14:modId xmlns:p14="http://schemas.microsoft.com/office/powerpoint/2010/main" val="1828074254"/>
              </p:ext>
            </p:extLst>
          </p:nvPr>
        </p:nvGraphicFramePr>
        <p:xfrm>
          <a:off x="4314825" y="3577089"/>
          <a:ext cx="2624100" cy="391834"/>
        </p:xfrm>
        <a:graphic>
          <a:graphicData uri="http://schemas.openxmlformats.org/presentationml/2006/ole">
            <mc:AlternateContent xmlns:mc="http://schemas.openxmlformats.org/markup-compatibility/2006">
              <mc:Choice xmlns:v="urn:schemas-microsoft-com:vml" Requires="v">
                <p:oleObj spid="_x0000_s17293" r:id="rId8" imgW="1396394" imgH="215806" progId="Equation.DSMT4">
                  <p:embed/>
                </p:oleObj>
              </mc:Choice>
              <mc:Fallback>
                <p:oleObj r:id="rId8" imgW="1396394" imgH="215806" progId="Equation.DSMT4">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14825" y="3577089"/>
                        <a:ext cx="2624100" cy="391834"/>
                      </a:xfrm>
                      <a:prstGeom prst="rect">
                        <a:avLst/>
                      </a:prstGeom>
                      <a:noFill/>
                    </p:spPr>
                  </p:pic>
                </p:oleObj>
              </mc:Fallback>
            </mc:AlternateContent>
          </a:graphicData>
        </a:graphic>
      </p:graphicFrame>
      <p:sp>
        <p:nvSpPr>
          <p:cNvPr id="20" name="矩形 19">
            <a:extLst>
              <a:ext uri="{FF2B5EF4-FFF2-40B4-BE49-F238E27FC236}">
                <a16:creationId xmlns:a16="http://schemas.microsoft.com/office/drawing/2014/main" id="{3E8FA19A-8B2A-4B8C-A162-3A8FAE48775F}"/>
              </a:ext>
            </a:extLst>
          </p:cNvPr>
          <p:cNvSpPr/>
          <p:nvPr/>
        </p:nvSpPr>
        <p:spPr>
          <a:xfrm>
            <a:off x="1072137" y="4277331"/>
            <a:ext cx="2031325" cy="369332"/>
          </a:xfrm>
          <a:prstGeom prst="rect">
            <a:avLst/>
          </a:prstGeom>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步骤４：计算误差</a:t>
            </a:r>
            <a:endParaRPr lang="zh-CN" altLang="en-US" dirty="0"/>
          </a:p>
        </p:txBody>
      </p:sp>
      <p:graphicFrame>
        <p:nvGraphicFramePr>
          <p:cNvPr id="22" name="对象 21">
            <a:extLst>
              <a:ext uri="{FF2B5EF4-FFF2-40B4-BE49-F238E27FC236}">
                <a16:creationId xmlns:a16="http://schemas.microsoft.com/office/drawing/2014/main" id="{56D2031A-69F3-40C1-A3F4-671A6E787815}"/>
              </a:ext>
            </a:extLst>
          </p:cNvPr>
          <p:cNvGraphicFramePr>
            <a:graphicFrameLocks noChangeAspect="1"/>
          </p:cNvGraphicFramePr>
          <p:nvPr>
            <p:extLst>
              <p:ext uri="{D42A27DB-BD31-4B8C-83A1-F6EECF244321}">
                <p14:modId xmlns:p14="http://schemas.microsoft.com/office/powerpoint/2010/main" val="1323519399"/>
              </p:ext>
            </p:extLst>
          </p:nvPr>
        </p:nvGraphicFramePr>
        <p:xfrm>
          <a:off x="4314826" y="4235897"/>
          <a:ext cx="3962400" cy="438790"/>
        </p:xfrm>
        <a:graphic>
          <a:graphicData uri="http://schemas.openxmlformats.org/presentationml/2006/ole">
            <mc:AlternateContent xmlns:mc="http://schemas.openxmlformats.org/markup-compatibility/2006">
              <mc:Choice xmlns:v="urn:schemas-microsoft-com:vml" Requires="v">
                <p:oleObj spid="_x0000_s17294" r:id="rId10" imgW="1892300" imgH="215900" progId="Equation.DSMT4">
                  <p:embed/>
                </p:oleObj>
              </mc:Choice>
              <mc:Fallback>
                <p:oleObj r:id="rId10" imgW="1892300" imgH="215900" progId="Equation.DSMT4">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14826" y="4235897"/>
                        <a:ext cx="3962400" cy="438790"/>
                      </a:xfrm>
                      <a:prstGeom prst="rect">
                        <a:avLst/>
                      </a:prstGeom>
                      <a:noFill/>
                    </p:spPr>
                  </p:pic>
                </p:oleObj>
              </mc:Fallback>
            </mc:AlternateContent>
          </a:graphicData>
        </a:graphic>
      </p:graphicFrame>
      <p:sp>
        <p:nvSpPr>
          <p:cNvPr id="23" name="矩形 22">
            <a:extLst>
              <a:ext uri="{FF2B5EF4-FFF2-40B4-BE49-F238E27FC236}">
                <a16:creationId xmlns:a16="http://schemas.microsoft.com/office/drawing/2014/main" id="{278D1068-179E-47C7-A1D0-66A4FDB358F5}"/>
              </a:ext>
            </a:extLst>
          </p:cNvPr>
          <p:cNvSpPr/>
          <p:nvPr/>
        </p:nvSpPr>
        <p:spPr>
          <a:xfrm>
            <a:off x="844353" y="4965022"/>
            <a:ext cx="2877711" cy="403316"/>
          </a:xfrm>
          <a:prstGeom prst="rect">
            <a:avLst/>
          </a:prstGeom>
        </p:spPr>
        <p:txBody>
          <a:bodyPr wrap="none">
            <a:spAutoFit/>
          </a:bodyPr>
          <a:lstStyle/>
          <a:p>
            <a:pPr indent="266700" algn="just">
              <a:lnSpc>
                <a:spcPct val="125000"/>
              </a:lnSpc>
              <a:spcAft>
                <a:spcPts val="0"/>
              </a:spcAft>
            </a:pPr>
            <a:r>
              <a:rPr lang="zh-CN" altLang="zh-CN" kern="100" dirty="0">
                <a:latin typeface="Times New Roman" panose="02020603050405020304" pitchFamily="18" charset="0"/>
                <a:ea typeface="宋体" panose="02010600030101010101" pitchFamily="2" charset="-122"/>
              </a:rPr>
              <a:t>步骤</a:t>
            </a:r>
            <a:r>
              <a:rPr lang="en-US" altLang="zh-CN" kern="100" dirty="0">
                <a:latin typeface="Times New Roman" panose="02020603050405020304" pitchFamily="18" charset="0"/>
                <a:ea typeface="宋体" panose="02010600030101010101" pitchFamily="2" charset="-122"/>
              </a:rPr>
              <a:t>5</a:t>
            </a:r>
            <a:r>
              <a:rPr lang="zh-CN" altLang="zh-CN" kern="100" dirty="0">
                <a:latin typeface="Times New Roman" panose="02020603050405020304" pitchFamily="18" charset="0"/>
                <a:ea typeface="宋体" panose="02010600030101010101" pitchFamily="2" charset="-122"/>
              </a:rPr>
              <a:t>：更新误差协方差</a:t>
            </a:r>
            <a:endParaRPr lang="zh-CN" altLang="zh-CN" sz="2400" kern="100" dirty="0">
              <a:effectLst/>
              <a:latin typeface="Times New Roman" panose="02020603050405020304" pitchFamily="18" charset="0"/>
              <a:ea typeface="PMingLiU" panose="020B0604030504040204" pitchFamily="18" charset="-120"/>
            </a:endParaRPr>
          </a:p>
        </p:txBody>
      </p:sp>
      <p:graphicFrame>
        <p:nvGraphicFramePr>
          <p:cNvPr id="25" name="对象 24">
            <a:extLst>
              <a:ext uri="{FF2B5EF4-FFF2-40B4-BE49-F238E27FC236}">
                <a16:creationId xmlns:a16="http://schemas.microsoft.com/office/drawing/2014/main" id="{11D1649D-E648-4C23-9506-1C25EBA14E16}"/>
              </a:ext>
            </a:extLst>
          </p:cNvPr>
          <p:cNvGraphicFramePr>
            <a:graphicFrameLocks noChangeAspect="1"/>
          </p:cNvGraphicFramePr>
          <p:nvPr>
            <p:extLst>
              <p:ext uri="{D42A27DB-BD31-4B8C-83A1-F6EECF244321}">
                <p14:modId xmlns:p14="http://schemas.microsoft.com/office/powerpoint/2010/main" val="2774369629"/>
              </p:ext>
            </p:extLst>
          </p:nvPr>
        </p:nvGraphicFramePr>
        <p:xfrm>
          <a:off x="4314825" y="4945768"/>
          <a:ext cx="1888122" cy="438789"/>
        </p:xfrm>
        <a:graphic>
          <a:graphicData uri="http://schemas.openxmlformats.org/presentationml/2006/ole">
            <mc:AlternateContent xmlns:mc="http://schemas.openxmlformats.org/markup-compatibility/2006">
              <mc:Choice xmlns:v="urn:schemas-microsoft-com:vml" Requires="v">
                <p:oleObj spid="_x0000_s17295" r:id="rId12" imgW="901309" imgH="215806" progId="Equation.DSMT4">
                  <p:embed/>
                </p:oleObj>
              </mc:Choice>
              <mc:Fallback>
                <p:oleObj r:id="rId12" imgW="901309" imgH="215806" progId="Equation.DSMT4">
                  <p:embed/>
                  <p:pic>
                    <p:nvPicPr>
                      <p:cNvPr id="0"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14825" y="4945768"/>
                        <a:ext cx="1888122" cy="438789"/>
                      </a:xfrm>
                      <a:prstGeom prst="rect">
                        <a:avLst/>
                      </a:prstGeom>
                      <a:noFill/>
                    </p:spPr>
                  </p:pic>
                </p:oleObj>
              </mc:Fallback>
            </mc:AlternateContent>
          </a:graphicData>
        </a:graphic>
      </p:graphicFrame>
      <p:sp>
        <p:nvSpPr>
          <p:cNvPr id="26" name="矩形 25">
            <a:extLst>
              <a:ext uri="{FF2B5EF4-FFF2-40B4-BE49-F238E27FC236}">
                <a16:creationId xmlns:a16="http://schemas.microsoft.com/office/drawing/2014/main" id="{FC641152-D59B-43D2-AE3B-D63B37527FE2}"/>
              </a:ext>
            </a:extLst>
          </p:cNvPr>
          <p:cNvSpPr/>
          <p:nvPr/>
        </p:nvSpPr>
        <p:spPr>
          <a:xfrm>
            <a:off x="1113658" y="5701045"/>
            <a:ext cx="2608406" cy="369332"/>
          </a:xfrm>
          <a:prstGeom prst="rect">
            <a:avLst/>
          </a:prstGeom>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步骤</a:t>
            </a:r>
            <a:r>
              <a:rPr lang="en-US" altLang="zh-CN" dirty="0">
                <a:latin typeface="Times New Roman" panose="02020603050405020304" pitchFamily="18" charset="0"/>
                <a:ea typeface="宋体" panose="02010600030101010101" pitchFamily="2" charset="-122"/>
              </a:rPr>
              <a:t>6</a:t>
            </a:r>
            <a:r>
              <a:rPr lang="zh-CN" altLang="zh-CN" dirty="0">
                <a:latin typeface="Times New Roman" panose="02020603050405020304" pitchFamily="18" charset="0"/>
                <a:ea typeface="宋体" panose="02010600030101010101" pitchFamily="2" charset="-122"/>
                <a:cs typeface="Times New Roman" panose="02020603050405020304" pitchFamily="18" charset="0"/>
              </a:rPr>
              <a:t>：增量式构建地图</a:t>
            </a:r>
            <a:endParaRPr lang="zh-CN" altLang="en-US" dirty="0"/>
          </a:p>
        </p:txBody>
      </p:sp>
      <p:graphicFrame>
        <p:nvGraphicFramePr>
          <p:cNvPr id="28" name="对象 27">
            <a:extLst>
              <a:ext uri="{FF2B5EF4-FFF2-40B4-BE49-F238E27FC236}">
                <a16:creationId xmlns:a16="http://schemas.microsoft.com/office/drawing/2014/main" id="{FF1C07C7-D19E-4AC1-86A0-4F8FEA685DCE}"/>
              </a:ext>
            </a:extLst>
          </p:cNvPr>
          <p:cNvGraphicFramePr>
            <a:graphicFrameLocks noChangeAspect="1"/>
          </p:cNvGraphicFramePr>
          <p:nvPr>
            <p:extLst>
              <p:ext uri="{D42A27DB-BD31-4B8C-83A1-F6EECF244321}">
                <p14:modId xmlns:p14="http://schemas.microsoft.com/office/powerpoint/2010/main" val="73756388"/>
              </p:ext>
            </p:extLst>
          </p:nvPr>
        </p:nvGraphicFramePr>
        <p:xfrm>
          <a:off x="4314825" y="5745406"/>
          <a:ext cx="2142126" cy="369332"/>
        </p:xfrm>
        <a:graphic>
          <a:graphicData uri="http://schemas.openxmlformats.org/presentationml/2006/ole">
            <mc:AlternateContent xmlns:mc="http://schemas.openxmlformats.org/markup-compatibility/2006">
              <mc:Choice xmlns:v="urn:schemas-microsoft-com:vml" Requires="v">
                <p:oleObj spid="_x0000_s17296" r:id="rId14" imgW="1104900" imgH="190500" progId="Equation.DSMT4">
                  <p:embed/>
                </p:oleObj>
              </mc:Choice>
              <mc:Fallback>
                <p:oleObj r:id="rId14" imgW="1104900" imgH="190500" progId="Equation.DSMT4">
                  <p:embed/>
                  <p:pic>
                    <p:nvPicPr>
                      <p:cNvPr id="0"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14825" y="5745406"/>
                        <a:ext cx="2142126" cy="369332"/>
                      </a:xfrm>
                      <a:prstGeom prst="rect">
                        <a:avLst/>
                      </a:prstGeom>
                      <a:noFill/>
                    </p:spPr>
                  </p:pic>
                </p:oleObj>
              </mc:Fallback>
            </mc:AlternateContent>
          </a:graphicData>
        </a:graphic>
      </p:graphicFrame>
    </p:spTree>
    <p:extLst>
      <p:ext uri="{BB962C8B-B14F-4D97-AF65-F5344CB8AC3E}">
        <p14:creationId xmlns:p14="http://schemas.microsoft.com/office/powerpoint/2010/main" val="603872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19</a:t>
            </a:fld>
            <a:r>
              <a:rPr kumimoji="0" lang="en-US" altLang="zh-CN" sz="1400" dirty="0">
                <a:latin typeface="Arial" panose="020B0604020202020204" pitchFamily="34" charset="0"/>
              </a:rPr>
              <a:t> /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en-US" altLang="zh-CN" dirty="0"/>
              <a:t>SLAM</a:t>
            </a:r>
            <a:r>
              <a:rPr lang="zh-CN" altLang="en-US" dirty="0"/>
              <a:t>技术的基础理论</a:t>
            </a:r>
          </a:p>
        </p:txBody>
      </p:sp>
      <p:grpSp>
        <p:nvGrpSpPr>
          <p:cNvPr id="24" name="组合 3">
            <a:extLst>
              <a:ext uri="{FF2B5EF4-FFF2-40B4-BE49-F238E27FC236}">
                <a16:creationId xmlns:a16="http://schemas.microsoft.com/office/drawing/2014/main" id="{3082FF32-EA9A-41B2-AA7D-8B72AE7E4BB1}"/>
              </a:ext>
            </a:extLst>
          </p:cNvPr>
          <p:cNvGrpSpPr/>
          <p:nvPr/>
        </p:nvGrpSpPr>
        <p:grpSpPr bwMode="auto">
          <a:xfrm>
            <a:off x="4476750" y="1600200"/>
            <a:ext cx="1912938" cy="3605213"/>
            <a:chOff x="513" y="998"/>
            <a:chExt cx="1109" cy="2271"/>
          </a:xfrm>
        </p:grpSpPr>
        <p:sp>
          <p:nvSpPr>
            <p:cNvPr id="25" name="任意多边形 4">
              <a:extLst>
                <a:ext uri="{FF2B5EF4-FFF2-40B4-BE49-F238E27FC236}">
                  <a16:creationId xmlns:a16="http://schemas.microsoft.com/office/drawing/2014/main" id="{B2D6179F-197D-4164-8495-294F2995F196}"/>
                </a:ext>
              </a:extLst>
            </p:cNvPr>
            <p:cNvSpPr/>
            <p:nvPr/>
          </p:nvSpPr>
          <p:spPr bwMode="gray">
            <a:xfrm flipV="1">
              <a:off x="683" y="2087"/>
              <a:ext cx="933" cy="1182"/>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77B7E7"/>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26" name="任意多边形 5">
              <a:extLst>
                <a:ext uri="{FF2B5EF4-FFF2-40B4-BE49-F238E27FC236}">
                  <a16:creationId xmlns:a16="http://schemas.microsoft.com/office/drawing/2014/main" id="{37BE153A-C8E5-4792-824C-B8317951388B}"/>
                </a:ext>
              </a:extLst>
            </p:cNvPr>
            <p:cNvSpPr/>
            <p:nvPr/>
          </p:nvSpPr>
          <p:spPr bwMode="gray">
            <a:xfrm rot="-5400000">
              <a:off x="917" y="1548"/>
              <a:ext cx="301" cy="1109"/>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77B7E7"/>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27" name="任意多边形 6">
              <a:extLst>
                <a:ext uri="{FF2B5EF4-FFF2-40B4-BE49-F238E27FC236}">
                  <a16:creationId xmlns:a16="http://schemas.microsoft.com/office/drawing/2014/main" id="{567CCE51-6450-42C8-A113-6A69D698D6D1}"/>
                </a:ext>
              </a:extLst>
            </p:cNvPr>
            <p:cNvSpPr/>
            <p:nvPr/>
          </p:nvSpPr>
          <p:spPr bwMode="gray">
            <a:xfrm>
              <a:off x="677" y="998"/>
              <a:ext cx="933" cy="1182"/>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77B7E7"/>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sp>
        <p:nvSpPr>
          <p:cNvPr id="28" name="自选图形 8">
            <a:extLst>
              <a:ext uri="{FF2B5EF4-FFF2-40B4-BE49-F238E27FC236}">
                <a16:creationId xmlns:a16="http://schemas.microsoft.com/office/drawing/2014/main" id="{45DE3382-E53C-4465-894C-7F92E3B21B9C}"/>
              </a:ext>
            </a:extLst>
          </p:cNvPr>
          <p:cNvSpPr>
            <a:spLocks noChangeArrowheads="1"/>
          </p:cNvSpPr>
          <p:nvPr/>
        </p:nvSpPr>
        <p:spPr bwMode="gray">
          <a:xfrm>
            <a:off x="7942263" y="3200400"/>
            <a:ext cx="376237" cy="344488"/>
          </a:xfrm>
          <a:prstGeom prst="rightArrow">
            <a:avLst>
              <a:gd name="adj1" fmla="val 50000"/>
              <a:gd name="adj2" fmla="val 45507"/>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17347D"/>
              </a:solidFill>
              <a:latin typeface="Arial" panose="020B0604020202020204" pitchFamily="34" charset="0"/>
            </a:endParaRPr>
          </a:p>
        </p:txBody>
      </p:sp>
      <p:sp>
        <p:nvSpPr>
          <p:cNvPr id="29" name="自选图形 10">
            <a:extLst>
              <a:ext uri="{FF2B5EF4-FFF2-40B4-BE49-F238E27FC236}">
                <a16:creationId xmlns:a16="http://schemas.microsoft.com/office/drawing/2014/main" id="{6AFD5471-2DE8-4A6F-8C34-2D3E9564D5E2}"/>
              </a:ext>
            </a:extLst>
          </p:cNvPr>
          <p:cNvSpPr>
            <a:spLocks noChangeArrowheads="1"/>
          </p:cNvSpPr>
          <p:nvPr/>
        </p:nvSpPr>
        <p:spPr bwMode="gray">
          <a:xfrm>
            <a:off x="7915275" y="4741863"/>
            <a:ext cx="376238" cy="347662"/>
          </a:xfrm>
          <a:prstGeom prst="rightArrow">
            <a:avLst>
              <a:gd name="adj1" fmla="val 50000"/>
              <a:gd name="adj2" fmla="val 45091"/>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17347D"/>
              </a:solidFill>
              <a:latin typeface="Arial" panose="020B0604020202020204" pitchFamily="34" charset="0"/>
            </a:endParaRPr>
          </a:p>
        </p:txBody>
      </p:sp>
      <p:sp>
        <p:nvSpPr>
          <p:cNvPr id="30" name="自选图形 12">
            <a:extLst>
              <a:ext uri="{FF2B5EF4-FFF2-40B4-BE49-F238E27FC236}">
                <a16:creationId xmlns:a16="http://schemas.microsoft.com/office/drawing/2014/main" id="{908883F4-8D68-4C05-AA48-B5777766C9DC}"/>
              </a:ext>
            </a:extLst>
          </p:cNvPr>
          <p:cNvSpPr>
            <a:spLocks noChangeArrowheads="1"/>
          </p:cNvSpPr>
          <p:nvPr/>
        </p:nvSpPr>
        <p:spPr bwMode="gray">
          <a:xfrm>
            <a:off x="7923213" y="1704975"/>
            <a:ext cx="376237" cy="344488"/>
          </a:xfrm>
          <a:prstGeom prst="rightArrow">
            <a:avLst>
              <a:gd name="adj1" fmla="val 50000"/>
              <a:gd name="adj2" fmla="val 45507"/>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17347D"/>
              </a:solidFill>
              <a:latin typeface="Arial" panose="020B0604020202020204" pitchFamily="34" charset="0"/>
            </a:endParaRPr>
          </a:p>
        </p:txBody>
      </p:sp>
      <p:sp>
        <p:nvSpPr>
          <p:cNvPr id="31" name="自选图形 13">
            <a:extLst>
              <a:ext uri="{FF2B5EF4-FFF2-40B4-BE49-F238E27FC236}">
                <a16:creationId xmlns:a16="http://schemas.microsoft.com/office/drawing/2014/main" id="{283D1CFD-4F7A-4808-83F7-5425B851E8CA}"/>
              </a:ext>
            </a:extLst>
          </p:cNvPr>
          <p:cNvSpPr>
            <a:spLocks noChangeArrowheads="1"/>
          </p:cNvSpPr>
          <p:nvPr/>
        </p:nvSpPr>
        <p:spPr bwMode="gray">
          <a:xfrm>
            <a:off x="6480175" y="1243013"/>
            <a:ext cx="1628775" cy="1298575"/>
          </a:xfrm>
          <a:prstGeom prst="roundRect">
            <a:avLst>
              <a:gd name="adj" fmla="val 11921"/>
            </a:avLst>
          </a:prstGeom>
          <a:gradFill rotWithShape="1">
            <a:gsLst>
              <a:gs pos="0">
                <a:srgbClr val="9999FF"/>
              </a:gs>
              <a:gs pos="100000">
                <a:srgbClr val="9999FF">
                  <a:gamma/>
                  <a:shade val="69804"/>
                  <a:invGamma/>
                </a:srgbClr>
              </a:gs>
            </a:gsLst>
            <a:lin ang="5400000" scaled="1"/>
          </a:gradFill>
          <a:ln w="25400">
            <a:solidFill>
              <a:srgbClr val="FEFEFE"/>
            </a:solidFill>
            <a:round/>
          </a:ln>
          <a:effectLst>
            <a:outerShdw dist="53882" dir="2700000" algn="ctr" rotWithShape="0">
              <a:srgbClr val="000000">
                <a:alpha val="50000"/>
              </a:srgbClr>
            </a:outerShdw>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2" name="任意多边形 14">
            <a:extLst>
              <a:ext uri="{FF2B5EF4-FFF2-40B4-BE49-F238E27FC236}">
                <a16:creationId xmlns:a16="http://schemas.microsoft.com/office/drawing/2014/main" id="{900A396F-81BA-4664-A060-D15C91C1D361}"/>
              </a:ext>
            </a:extLst>
          </p:cNvPr>
          <p:cNvSpPr/>
          <p:nvPr/>
        </p:nvSpPr>
        <p:spPr bwMode="gray">
          <a:xfrm>
            <a:off x="6543675" y="1308100"/>
            <a:ext cx="811213" cy="649288"/>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99FF">
                  <a:gamma/>
                  <a:tint val="48627"/>
                  <a:invGamma/>
                </a:srgbClr>
              </a:gs>
              <a:gs pos="50000">
                <a:srgbClr val="9999FF">
                  <a:alpha val="0"/>
                </a:srgbClr>
              </a:gs>
              <a:gs pos="100000">
                <a:srgbClr val="9999FF">
                  <a:gamma/>
                  <a:tint val="48627"/>
                  <a:invGamma/>
                </a:srgbClr>
              </a:gs>
            </a:gsLst>
            <a:lin ang="2700000" scaled="1"/>
          </a:gradFill>
          <a:ln>
            <a:noFill/>
          </a:ln>
          <a:extLst>
            <a:ext uri="{91240B29-F687-4F45-9708-019B960494DF}">
              <a14:hiddenLine xmlns:a14="http://schemas.microsoft.com/office/drawing/2010/main" w="0">
                <a:solidFill>
                  <a:srgbClr val="000000"/>
                </a:solidFill>
                <a:prstDash val="solid"/>
                <a:rou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3" name="自选图形 15">
            <a:extLst>
              <a:ext uri="{FF2B5EF4-FFF2-40B4-BE49-F238E27FC236}">
                <a16:creationId xmlns:a16="http://schemas.microsoft.com/office/drawing/2014/main" id="{56FB5635-ACE3-4763-971A-956E2FCB361E}"/>
              </a:ext>
            </a:extLst>
          </p:cNvPr>
          <p:cNvSpPr>
            <a:spLocks noChangeArrowheads="1"/>
          </p:cNvSpPr>
          <p:nvPr/>
        </p:nvSpPr>
        <p:spPr bwMode="gray">
          <a:xfrm>
            <a:off x="6492875" y="2744788"/>
            <a:ext cx="1628775" cy="1298575"/>
          </a:xfrm>
          <a:prstGeom prst="roundRect">
            <a:avLst>
              <a:gd name="adj" fmla="val 11921"/>
            </a:avLst>
          </a:prstGeom>
          <a:gradFill rotWithShape="1">
            <a:gsLst>
              <a:gs pos="0">
                <a:srgbClr val="969696"/>
              </a:gs>
              <a:gs pos="100000">
                <a:srgbClr val="969696">
                  <a:gamma/>
                  <a:shade val="69804"/>
                  <a:invGamma/>
                </a:srgbClr>
              </a:gs>
            </a:gsLst>
            <a:lin ang="5400000" scaled="1"/>
          </a:gradFill>
          <a:ln w="25400">
            <a:solidFill>
              <a:srgbClr val="FEFEFE"/>
            </a:solidFill>
            <a:round/>
          </a:ln>
          <a:effectLst>
            <a:outerShdw dist="53882" dir="2700000" algn="ctr" rotWithShape="0">
              <a:srgbClr val="000000">
                <a:alpha val="50000"/>
              </a:srgbClr>
            </a:outerShdw>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4" name="任意多边形 16">
            <a:extLst>
              <a:ext uri="{FF2B5EF4-FFF2-40B4-BE49-F238E27FC236}">
                <a16:creationId xmlns:a16="http://schemas.microsoft.com/office/drawing/2014/main" id="{0E0FF925-F5F9-4474-84FD-B74147E30EBF}"/>
              </a:ext>
            </a:extLst>
          </p:cNvPr>
          <p:cNvSpPr/>
          <p:nvPr/>
        </p:nvSpPr>
        <p:spPr bwMode="gray">
          <a:xfrm>
            <a:off x="6546850" y="2809875"/>
            <a:ext cx="811213" cy="649288"/>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69696">
                  <a:gamma/>
                  <a:tint val="48627"/>
                  <a:invGamma/>
                </a:srgbClr>
              </a:gs>
              <a:gs pos="50000">
                <a:srgbClr val="969696">
                  <a:alpha val="0"/>
                </a:srgbClr>
              </a:gs>
              <a:gs pos="100000">
                <a:srgbClr val="969696">
                  <a:gamma/>
                  <a:tint val="48627"/>
                  <a:invGamma/>
                </a:srgbClr>
              </a:gs>
            </a:gsLst>
            <a:lin ang="2700000" scaled="1"/>
          </a:gradFill>
          <a:ln>
            <a:noFill/>
          </a:ln>
          <a:extLst>
            <a:ext uri="{91240B29-F687-4F45-9708-019B960494DF}">
              <a14:hiddenLine xmlns:a14="http://schemas.microsoft.com/office/drawing/2010/main" w="0">
                <a:solidFill>
                  <a:srgbClr val="000000"/>
                </a:solidFill>
                <a:prstDash val="solid"/>
                <a:rou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5" name="自选图形 17">
            <a:extLst>
              <a:ext uri="{FF2B5EF4-FFF2-40B4-BE49-F238E27FC236}">
                <a16:creationId xmlns:a16="http://schemas.microsoft.com/office/drawing/2014/main" id="{2411D278-C9F8-4689-A99D-1243942172B2}"/>
              </a:ext>
            </a:extLst>
          </p:cNvPr>
          <p:cNvSpPr>
            <a:spLocks noChangeArrowheads="1"/>
          </p:cNvSpPr>
          <p:nvPr/>
        </p:nvSpPr>
        <p:spPr bwMode="gray">
          <a:xfrm>
            <a:off x="6473825" y="4267200"/>
            <a:ext cx="1628775" cy="1298575"/>
          </a:xfrm>
          <a:prstGeom prst="roundRect">
            <a:avLst>
              <a:gd name="adj" fmla="val 11921"/>
            </a:avLst>
          </a:prstGeom>
          <a:gradFill rotWithShape="1">
            <a:gsLst>
              <a:gs pos="0">
                <a:srgbClr val="45AB7D"/>
              </a:gs>
              <a:gs pos="100000">
                <a:srgbClr val="45AB7D">
                  <a:gamma/>
                  <a:shade val="69804"/>
                  <a:invGamma/>
                </a:srgbClr>
              </a:gs>
            </a:gsLst>
            <a:lin ang="5400000" scaled="1"/>
          </a:gradFill>
          <a:ln w="25400">
            <a:solidFill>
              <a:srgbClr val="FEFEFE"/>
            </a:solidFill>
            <a:round/>
          </a:ln>
          <a:effectLst>
            <a:outerShdw dist="53882" dir="2700000" algn="ctr" rotWithShape="0">
              <a:srgbClr val="000000">
                <a:alpha val="50000"/>
              </a:srgbClr>
            </a:outerShdw>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6" name="任意多边形 18">
            <a:extLst>
              <a:ext uri="{FF2B5EF4-FFF2-40B4-BE49-F238E27FC236}">
                <a16:creationId xmlns:a16="http://schemas.microsoft.com/office/drawing/2014/main" id="{8DDCBB06-4947-4874-9573-920668175599}"/>
              </a:ext>
            </a:extLst>
          </p:cNvPr>
          <p:cNvSpPr/>
          <p:nvPr/>
        </p:nvSpPr>
        <p:spPr bwMode="gray">
          <a:xfrm>
            <a:off x="6527800" y="4322763"/>
            <a:ext cx="811213" cy="649287"/>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45AB7D">
                  <a:gamma/>
                  <a:tint val="48627"/>
                  <a:invGamma/>
                </a:srgbClr>
              </a:gs>
              <a:gs pos="50000">
                <a:srgbClr val="45AB7D">
                  <a:alpha val="0"/>
                </a:srgbClr>
              </a:gs>
              <a:gs pos="100000">
                <a:srgbClr val="45AB7D">
                  <a:gamma/>
                  <a:tint val="48627"/>
                  <a:invGamma/>
                </a:srgbClr>
              </a:gs>
            </a:gsLst>
            <a:lin ang="2700000" scaled="1"/>
          </a:gradFill>
          <a:ln>
            <a:noFill/>
          </a:ln>
          <a:extLst>
            <a:ext uri="{91240B29-F687-4F45-9708-019B960494DF}">
              <a14:hiddenLine xmlns:a14="http://schemas.microsoft.com/office/drawing/2010/main" w="0">
                <a:solidFill>
                  <a:srgbClr val="000000"/>
                </a:solidFill>
                <a:prstDash val="solid"/>
                <a:rou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pic>
        <p:nvPicPr>
          <p:cNvPr id="37" name="图片 19" descr="YG_circle001">
            <a:extLst>
              <a:ext uri="{FF2B5EF4-FFF2-40B4-BE49-F238E27FC236}">
                <a16:creationId xmlns:a16="http://schemas.microsoft.com/office/drawing/2014/main" id="{D3773AF4-2AC0-4BD8-B12A-DE4AFA0C1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313" y="2419350"/>
            <a:ext cx="1882775" cy="1879600"/>
          </a:xfrm>
          <a:prstGeom prst="rect">
            <a:avLst/>
          </a:prstGeom>
          <a:noFill/>
          <a:extLst>
            <a:ext uri="{909E8E84-426E-40DD-AFC4-6F175D3DCCD1}">
              <a14:hiddenFill xmlns:a14="http://schemas.microsoft.com/office/drawing/2010/main">
                <a:solidFill>
                  <a:srgbClr val="FFFFFF"/>
                </a:solidFill>
              </a14:hiddenFill>
            </a:ext>
          </a:extLst>
        </p:spPr>
      </p:pic>
      <p:sp>
        <p:nvSpPr>
          <p:cNvPr id="38" name="文本框 23">
            <a:extLst>
              <a:ext uri="{FF2B5EF4-FFF2-40B4-BE49-F238E27FC236}">
                <a16:creationId xmlns:a16="http://schemas.microsoft.com/office/drawing/2014/main" id="{3D2FF1F8-6D92-428A-BF94-0BC546F18721}"/>
              </a:ext>
            </a:extLst>
          </p:cNvPr>
          <p:cNvSpPr txBox="1">
            <a:spLocks noChangeArrowheads="1"/>
          </p:cNvSpPr>
          <p:nvPr/>
        </p:nvSpPr>
        <p:spPr bwMode="gray">
          <a:xfrm>
            <a:off x="4053653" y="2971800"/>
            <a:ext cx="157321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a:spAutoFit/>
          </a:bodyPr>
          <a:lstStyle/>
          <a:p>
            <a:pPr algn="ctr" eaLnBrk="0" fontAlgn="base" hangingPunct="0">
              <a:spcBef>
                <a:spcPct val="0"/>
              </a:spcBef>
              <a:spcAft>
                <a:spcPct val="0"/>
              </a:spcAft>
            </a:pPr>
            <a:r>
              <a:rPr lang="zh-CN" altLang="zh-CN" b="1" dirty="0">
                <a:latin typeface="Times New Roman" panose="02020603050405020304" pitchFamily="18" charset="0"/>
                <a:cs typeface="Times New Roman" panose="02020603050405020304" pitchFamily="18" charset="0"/>
              </a:rPr>
              <a:t>滤波</a:t>
            </a:r>
            <a:r>
              <a:rPr lang="zh-CN" altLang="en-US" b="1" dirty="0">
                <a:latin typeface="Times New Roman" panose="02020603050405020304" pitchFamily="18" charset="0"/>
                <a:cs typeface="Times New Roman" panose="02020603050405020304" pitchFamily="18" charset="0"/>
              </a:rPr>
              <a:t>法</a:t>
            </a:r>
            <a:r>
              <a:rPr lang="zh-CN" altLang="zh-CN" b="1" dirty="0">
                <a:latin typeface="Times New Roman" panose="02020603050405020304" pitchFamily="18" charset="0"/>
                <a:cs typeface="Times New Roman" panose="02020603050405020304" pitchFamily="18" charset="0"/>
              </a:rPr>
              <a:t>需要明确知道状态转移方程</a:t>
            </a:r>
            <a:endParaRPr lang="en-US" altLang="zh-CN" b="1" dirty="0">
              <a:solidFill>
                <a:srgbClr val="17347D"/>
              </a:solidFill>
              <a:latin typeface="Arial" panose="020B0604020202020204" pitchFamily="34" charset="0"/>
              <a:cs typeface="Arial" panose="020B0604020202020204" pitchFamily="34" charset="0"/>
            </a:endParaRPr>
          </a:p>
        </p:txBody>
      </p:sp>
      <p:sp>
        <p:nvSpPr>
          <p:cNvPr id="39" name="文本框 24">
            <a:extLst>
              <a:ext uri="{FF2B5EF4-FFF2-40B4-BE49-F238E27FC236}">
                <a16:creationId xmlns:a16="http://schemas.microsoft.com/office/drawing/2014/main" id="{6A7F5E40-261D-4E3E-8E60-2121390594C2}"/>
              </a:ext>
            </a:extLst>
          </p:cNvPr>
          <p:cNvSpPr txBox="1">
            <a:spLocks noChangeArrowheads="1"/>
          </p:cNvSpPr>
          <p:nvPr/>
        </p:nvSpPr>
        <p:spPr bwMode="white">
          <a:xfrm>
            <a:off x="6461125" y="1412875"/>
            <a:ext cx="1673225" cy="107721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3300">
                      <a:alpha val="50000"/>
                    </a:srgbClr>
                  </a:outerShdw>
                </a:effectLst>
              </a14:hiddenEffects>
            </a:ext>
          </a:extLst>
        </p:spPr>
        <p:txBody>
          <a:bodyPr>
            <a:spAutoFit/>
          </a:bodyPr>
          <a:lstStyle/>
          <a:p>
            <a:pPr algn="ctr" fontAlgn="base">
              <a:spcBef>
                <a:spcPct val="50000"/>
              </a:spcBef>
              <a:spcAft>
                <a:spcPct val="0"/>
              </a:spcAft>
            </a:pPr>
            <a:r>
              <a:rPr lang="zh-CN" altLang="en-US" sz="1600" b="1" dirty="0">
                <a:solidFill>
                  <a:srgbClr val="FEFFFF"/>
                </a:solidFill>
                <a:latin typeface="Arial" panose="020B0604020202020204" pitchFamily="34" charset="0"/>
                <a:cs typeface="Arial" panose="020B0604020202020204" pitchFamily="34" charset="0"/>
              </a:rPr>
              <a:t>很多系统并不存在可以计算或误差可以接受的状态转移方程</a:t>
            </a:r>
            <a:endParaRPr lang="en-US" altLang="zh-CN" sz="1600" b="1" dirty="0">
              <a:solidFill>
                <a:srgbClr val="FEFFFF"/>
              </a:solidFill>
              <a:latin typeface="Arial" panose="020B0604020202020204" pitchFamily="34" charset="0"/>
              <a:cs typeface="Arial" panose="020B0604020202020204" pitchFamily="34" charset="0"/>
            </a:endParaRPr>
          </a:p>
        </p:txBody>
      </p:sp>
      <p:sp>
        <p:nvSpPr>
          <p:cNvPr id="40" name="文本框 25">
            <a:extLst>
              <a:ext uri="{FF2B5EF4-FFF2-40B4-BE49-F238E27FC236}">
                <a16:creationId xmlns:a16="http://schemas.microsoft.com/office/drawing/2014/main" id="{C1010F5C-5F8E-4E0A-80DC-3C488AC1E38A}"/>
              </a:ext>
            </a:extLst>
          </p:cNvPr>
          <p:cNvSpPr txBox="1">
            <a:spLocks noChangeArrowheads="1"/>
          </p:cNvSpPr>
          <p:nvPr/>
        </p:nvSpPr>
        <p:spPr bwMode="white">
          <a:xfrm>
            <a:off x="6470649" y="2822005"/>
            <a:ext cx="1673225" cy="107721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3300">
                      <a:alpha val="50000"/>
                    </a:srgbClr>
                  </a:outerShdw>
                </a:effectLst>
              </a14:hiddenEffects>
            </a:ext>
          </a:extLst>
        </p:spPr>
        <p:txBody>
          <a:bodyPr>
            <a:spAutoFit/>
          </a:bodyPr>
          <a:lstStyle/>
          <a:p>
            <a:pPr algn="ctr" fontAlgn="base">
              <a:spcBef>
                <a:spcPct val="50000"/>
              </a:spcBef>
              <a:spcAft>
                <a:spcPct val="0"/>
              </a:spcAft>
            </a:pPr>
            <a:r>
              <a:rPr lang="zh-CN" altLang="en-US" sz="1600" b="1" dirty="0">
                <a:solidFill>
                  <a:srgbClr val="FEFFFF"/>
                </a:solidFill>
                <a:latin typeface="Arial" panose="020B0604020202020204" pitchFamily="34" charset="0"/>
                <a:cs typeface="Arial" panose="020B0604020202020204" pitchFamily="34" charset="0"/>
              </a:rPr>
              <a:t>复杂的环境导致状态转移方程往往具有高度的非线性和不确定性</a:t>
            </a:r>
            <a:endParaRPr lang="en-US" altLang="zh-CN" sz="1600" b="1" dirty="0">
              <a:solidFill>
                <a:srgbClr val="FEFFFF"/>
              </a:solidFill>
              <a:latin typeface="Arial" panose="020B0604020202020204" pitchFamily="34" charset="0"/>
              <a:cs typeface="Arial" panose="020B0604020202020204" pitchFamily="34" charset="0"/>
            </a:endParaRPr>
          </a:p>
        </p:txBody>
      </p:sp>
      <p:sp>
        <p:nvSpPr>
          <p:cNvPr id="41" name="文本框 26">
            <a:extLst>
              <a:ext uri="{FF2B5EF4-FFF2-40B4-BE49-F238E27FC236}">
                <a16:creationId xmlns:a16="http://schemas.microsoft.com/office/drawing/2014/main" id="{1DE74B95-B938-48AF-82B4-CC7D53E1C773}"/>
              </a:ext>
            </a:extLst>
          </p:cNvPr>
          <p:cNvSpPr txBox="1">
            <a:spLocks noChangeArrowheads="1"/>
          </p:cNvSpPr>
          <p:nvPr/>
        </p:nvSpPr>
        <p:spPr bwMode="white">
          <a:xfrm>
            <a:off x="6470649" y="4458841"/>
            <a:ext cx="1673225" cy="107721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3300">
                      <a:alpha val="50000"/>
                    </a:srgbClr>
                  </a:outerShdw>
                </a:effectLst>
              </a14:hiddenEffects>
            </a:ext>
          </a:extLst>
        </p:spPr>
        <p:txBody>
          <a:bodyPr>
            <a:spAutoFit/>
          </a:bodyPr>
          <a:lstStyle/>
          <a:p>
            <a:pPr algn="ctr" fontAlgn="base">
              <a:spcBef>
                <a:spcPct val="50000"/>
              </a:spcBef>
              <a:spcAft>
                <a:spcPct val="0"/>
              </a:spcAft>
            </a:pPr>
            <a:r>
              <a:rPr lang="zh-CN" altLang="en-US" sz="1600" b="1" dirty="0">
                <a:solidFill>
                  <a:srgbClr val="FEFFFF"/>
                </a:solidFill>
                <a:latin typeface="Arial" panose="020B0604020202020204" pitchFamily="34" charset="0"/>
                <a:cs typeface="Arial" panose="020B0604020202020204" pitchFamily="34" charset="0"/>
              </a:rPr>
              <a:t>只考虑两个决策周期之间的关系缺乏大范围建模的功能</a:t>
            </a:r>
            <a:endParaRPr lang="en-US" altLang="zh-CN" sz="1600" b="1" dirty="0">
              <a:solidFill>
                <a:srgbClr val="FEFFFF"/>
              </a:solidFill>
              <a:latin typeface="Arial" panose="020B0604020202020204" pitchFamily="34" charset="0"/>
              <a:cs typeface="Arial" panose="020B0604020202020204" pitchFamily="34" charset="0"/>
            </a:endParaRPr>
          </a:p>
        </p:txBody>
      </p:sp>
      <p:sp>
        <p:nvSpPr>
          <p:cNvPr id="42" name="AutoShape 6">
            <a:extLst>
              <a:ext uri="{FF2B5EF4-FFF2-40B4-BE49-F238E27FC236}">
                <a16:creationId xmlns:a16="http://schemas.microsoft.com/office/drawing/2014/main" id="{95449AAD-633E-421C-A06F-097B11864B3F}"/>
              </a:ext>
            </a:extLst>
          </p:cNvPr>
          <p:cNvSpPr>
            <a:spLocks noChangeArrowheads="1"/>
          </p:cNvSpPr>
          <p:nvPr/>
        </p:nvSpPr>
        <p:spPr bwMode="ltGray">
          <a:xfrm>
            <a:off x="1405703" y="2266156"/>
            <a:ext cx="2400300" cy="2325687"/>
          </a:xfrm>
          <a:prstGeom prst="homePlate">
            <a:avLst>
              <a:gd name="adj" fmla="val 25000"/>
            </a:avLst>
          </a:prstGeom>
          <a:gradFill rotWithShape="1">
            <a:gsLst>
              <a:gs pos="0">
                <a:schemeClr val="accent1"/>
              </a:gs>
              <a:gs pos="100000">
                <a:schemeClr val="accent1">
                  <a:gamma/>
                  <a:shade val="41176"/>
                  <a:invGamma/>
                </a:schemeClr>
              </a:gs>
            </a:gsLst>
            <a:lin ang="2700000" scaled="1"/>
          </a:gradFill>
          <a:ln>
            <a:noFill/>
          </a:ln>
          <a:effectLst>
            <a:outerShdw dist="56796" dir="3806097" algn="ctr" rotWithShape="0">
              <a:srgbClr val="808080">
                <a:alpha val="50000"/>
              </a:srgbClr>
            </a:outerShdw>
          </a:effectLst>
          <a:extLst>
            <a:ext uri="{91240B29-F687-4F45-9708-019B960494DF}">
              <a14:hiddenLine xmlns:a14="http://schemas.microsoft.com/office/drawing/2010/main" w="12700">
                <a:solidFill>
                  <a:srgbClr val="000000"/>
                </a:solidFill>
                <a:prstDash val="dash"/>
                <a:miter lim="800000"/>
                <a:headEnd/>
                <a:tailEnd/>
              </a14:hiddenLine>
            </a:ext>
          </a:extLst>
        </p:spPr>
        <p:txBody>
          <a:bodyPr wrap="none" anchor="ctr"/>
          <a:lstStyle/>
          <a:p>
            <a:endParaRPr lang="zh-CN" altLang="en-US">
              <a:latin typeface="Calibri" panose="020F0502020204030204" pitchFamily="34" charset="0"/>
              <a:ea typeface="宋体" panose="02010600030101010101" pitchFamily="2" charset="-122"/>
              <a:cs typeface="Arial" panose="020B0604020202020204" pitchFamily="34" charset="0"/>
            </a:endParaRPr>
          </a:p>
        </p:txBody>
      </p:sp>
      <p:sp>
        <p:nvSpPr>
          <p:cNvPr id="43" name="Rectangle 7">
            <a:extLst>
              <a:ext uri="{FF2B5EF4-FFF2-40B4-BE49-F238E27FC236}">
                <a16:creationId xmlns:a16="http://schemas.microsoft.com/office/drawing/2014/main" id="{AF0205C7-DEBF-470E-BF70-11F5F7E4E793}"/>
              </a:ext>
            </a:extLst>
          </p:cNvPr>
          <p:cNvSpPr>
            <a:spLocks noChangeArrowheads="1"/>
          </p:cNvSpPr>
          <p:nvPr/>
        </p:nvSpPr>
        <p:spPr bwMode="black">
          <a:xfrm>
            <a:off x="1497013" y="2795588"/>
            <a:ext cx="182403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b="1" dirty="0">
                <a:latin typeface="Times New Roman" panose="02020603050405020304" pitchFamily="18" charset="0"/>
                <a:cs typeface="Times New Roman" panose="02020603050405020304" pitchFamily="18" charset="0"/>
              </a:rPr>
              <a:t>滤波法</a:t>
            </a:r>
            <a:r>
              <a:rPr lang="en-US" altLang="zh-CN" sz="1600" b="1" dirty="0">
                <a:latin typeface="Times New Roman" panose="02020603050405020304" pitchFamily="18" charset="0"/>
                <a:cs typeface="Times New Roman" panose="02020603050405020304" pitchFamily="18" charset="0"/>
              </a:rPr>
              <a:t>SLAM</a:t>
            </a:r>
            <a:r>
              <a:rPr lang="zh-CN" altLang="zh-CN" sz="1600" b="1" dirty="0">
                <a:latin typeface="Times New Roman" panose="02020603050405020304" pitchFamily="18" charset="0"/>
                <a:cs typeface="Times New Roman" panose="02020603050405020304" pitchFamily="18" charset="0"/>
              </a:rPr>
              <a:t>技术大背景是早期机器人环境感知能力较弱</a:t>
            </a:r>
            <a:r>
              <a:rPr lang="zh-CN" altLang="en-US" sz="1600" b="1" dirty="0">
                <a:latin typeface="Times New Roman" panose="02020603050405020304" pitchFamily="18" charset="0"/>
                <a:cs typeface="Times New Roman" panose="02020603050405020304" pitchFamily="18" charset="0"/>
              </a:rPr>
              <a:t>：传感器、感知算法和计算力不足</a:t>
            </a:r>
            <a:endParaRPr lang="en-US" altLang="zh-CN" sz="1600" b="1" dirty="0">
              <a:solidFill>
                <a:srgbClr val="FFFFFF"/>
              </a:solidFill>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347040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a:t>章节安排</a:t>
            </a:r>
          </a:p>
        </p:txBody>
      </p:sp>
      <p:sp>
        <p:nvSpPr>
          <p:cNvPr id="6147"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35A5737-56C8-46CF-BAD9-3A9CC62D30FA}" type="slidenum">
              <a:rPr kumimoji="0" lang="zh-CN" altLang="en-US" sz="1400">
                <a:latin typeface="Arial" panose="020B0604020202020204" pitchFamily="34" charset="0"/>
              </a:rPr>
              <a:pPr eaLnBrk="1" hangingPunct="1"/>
              <a:t>2</a:t>
            </a:fld>
            <a:endParaRPr kumimoji="0" lang="en-US" altLang="zh-CN" sz="1400">
              <a:latin typeface="Arial" panose="020B0604020202020204" pitchFamily="34" charset="0"/>
            </a:endParaRPr>
          </a:p>
        </p:txBody>
      </p:sp>
      <p:grpSp>
        <p:nvGrpSpPr>
          <p:cNvPr id="6148" name="Group 120"/>
          <p:cNvGrpSpPr>
            <a:grpSpLocks/>
          </p:cNvGrpSpPr>
          <p:nvPr/>
        </p:nvGrpSpPr>
        <p:grpSpPr bwMode="auto">
          <a:xfrm>
            <a:off x="1285837" y="1562100"/>
            <a:ext cx="6805437" cy="665163"/>
            <a:chOff x="1268" y="935"/>
            <a:chExt cx="3408" cy="419"/>
          </a:xfrm>
        </p:grpSpPr>
        <p:grpSp>
          <p:nvGrpSpPr>
            <p:cNvPr id="6194" name="Group 75"/>
            <p:cNvGrpSpPr>
              <a:grpSpLocks/>
            </p:cNvGrpSpPr>
            <p:nvPr/>
          </p:nvGrpSpPr>
          <p:grpSpPr bwMode="auto">
            <a:xfrm>
              <a:off x="1268" y="935"/>
              <a:ext cx="480" cy="419"/>
              <a:chOff x="1110" y="2656"/>
              <a:chExt cx="1549" cy="1351"/>
            </a:xfrm>
          </p:grpSpPr>
          <p:sp>
            <p:nvSpPr>
              <p:cNvPr id="6198" name="AutoShape 76"/>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99" name="AutoShape 77"/>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200" name="AutoShape 78"/>
              <p:cNvSpPr>
                <a:spLocks noChangeArrowheads="1"/>
              </p:cNvSpPr>
              <p:nvPr/>
            </p:nvSpPr>
            <p:spPr bwMode="gray">
              <a:xfrm>
                <a:off x="1200" y="2737"/>
                <a:ext cx="1349" cy="1167"/>
              </a:xfrm>
              <a:prstGeom prst="hexagon">
                <a:avLst>
                  <a:gd name="adj" fmla="val 28894"/>
                  <a:gd name="vf" fmla="val 115470"/>
                </a:avLst>
              </a:prstGeom>
              <a:gradFill rotWithShape="1">
                <a:gsLst>
                  <a:gs pos="0">
                    <a:srgbClr val="115252"/>
                  </a:gs>
                  <a:gs pos="50000">
                    <a:srgbClr val="25B1B1"/>
                  </a:gs>
                  <a:gs pos="100000">
                    <a:srgbClr val="115252"/>
                  </a:gs>
                </a:gsLst>
                <a:lin ang="2700000" scaled="1"/>
              </a:gradFill>
              <a:ln w="9525">
                <a:solidFill>
                  <a:srgbClr val="1D528D"/>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grpSp>
        <p:sp>
          <p:nvSpPr>
            <p:cNvPr id="6195" name="Line 83"/>
            <p:cNvSpPr>
              <a:spLocks noChangeShapeType="1"/>
            </p:cNvSpPr>
            <p:nvPr/>
          </p:nvSpPr>
          <p:spPr bwMode="auto">
            <a:xfrm>
              <a:off x="1652" y="1319"/>
              <a:ext cx="3024"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96" name="Text Box 84"/>
            <p:cNvSpPr txBox="1">
              <a:spLocks noChangeArrowheads="1"/>
            </p:cNvSpPr>
            <p:nvPr/>
          </p:nvSpPr>
          <p:spPr bwMode="auto">
            <a:xfrm>
              <a:off x="1882" y="983"/>
              <a:ext cx="25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zh-CN" altLang="en-US" b="1" dirty="0">
                  <a:solidFill>
                    <a:srgbClr val="FF0000"/>
                  </a:solidFill>
                  <a:latin typeface="Arial" panose="020B0604020202020204" pitchFamily="34" charset="0"/>
                  <a:ea typeface="黑体" panose="02010609060101010101" pitchFamily="49" charset="-122"/>
                </a:rPr>
                <a:t>什么是</a:t>
              </a:r>
              <a:r>
                <a:rPr kumimoji="0" lang="en-US" altLang="zh-CN" b="1" dirty="0">
                  <a:solidFill>
                    <a:srgbClr val="FF0000"/>
                  </a:solidFill>
                  <a:latin typeface="Arial" panose="020B0604020202020204" pitchFamily="34" charset="0"/>
                  <a:ea typeface="黑体" panose="02010609060101010101" pitchFamily="49" charset="-122"/>
                </a:rPr>
                <a:t>SLAM</a:t>
              </a:r>
              <a:endParaRPr kumimoji="0" lang="zh-CN" altLang="en-US" b="1" dirty="0">
                <a:solidFill>
                  <a:srgbClr val="FF0000"/>
                </a:solidFill>
                <a:latin typeface="Arial" panose="020B0604020202020204" pitchFamily="34" charset="0"/>
                <a:ea typeface="黑体" panose="02010609060101010101" pitchFamily="49" charset="-122"/>
              </a:endParaRPr>
            </a:p>
          </p:txBody>
        </p:sp>
        <p:sp>
          <p:nvSpPr>
            <p:cNvPr id="6197" name="Text Box 85"/>
            <p:cNvSpPr txBox="1">
              <a:spLocks noChangeArrowheads="1"/>
            </p:cNvSpPr>
            <p:nvPr/>
          </p:nvSpPr>
          <p:spPr bwMode="gray">
            <a:xfrm>
              <a:off x="1350" y="997"/>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b="1">
                  <a:solidFill>
                    <a:srgbClr val="FFFFFF"/>
                  </a:solidFill>
                  <a:latin typeface="Arial" panose="020B0604020202020204" pitchFamily="34" charset="0"/>
                  <a:ea typeface="华文中宋" panose="02010600040101010101" pitchFamily="2" charset="-122"/>
                </a:rPr>
                <a:t>一</a:t>
              </a:r>
            </a:p>
          </p:txBody>
        </p:sp>
      </p:grpSp>
      <p:grpSp>
        <p:nvGrpSpPr>
          <p:cNvPr id="6149" name="Group 123"/>
          <p:cNvGrpSpPr>
            <a:grpSpLocks/>
          </p:cNvGrpSpPr>
          <p:nvPr/>
        </p:nvGrpSpPr>
        <p:grpSpPr bwMode="auto">
          <a:xfrm>
            <a:off x="1285838" y="3838578"/>
            <a:ext cx="7023100" cy="665163"/>
            <a:chOff x="1268" y="2341"/>
            <a:chExt cx="3517" cy="419"/>
          </a:xfrm>
        </p:grpSpPr>
        <p:sp>
          <p:nvSpPr>
            <p:cNvPr id="6186" name="Line 92"/>
            <p:cNvSpPr>
              <a:spLocks noChangeShapeType="1"/>
            </p:cNvSpPr>
            <p:nvPr/>
          </p:nvSpPr>
          <p:spPr bwMode="auto">
            <a:xfrm>
              <a:off x="1652" y="2727"/>
              <a:ext cx="3024"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7" name="Text Box 94"/>
            <p:cNvSpPr txBox="1">
              <a:spLocks noChangeArrowheads="1"/>
            </p:cNvSpPr>
            <p:nvPr/>
          </p:nvSpPr>
          <p:spPr bwMode="gray">
            <a:xfrm>
              <a:off x="1392" y="2405"/>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b="1">
                  <a:solidFill>
                    <a:srgbClr val="FFFFFF"/>
                  </a:solidFill>
                  <a:latin typeface="Arial" panose="020B0604020202020204" pitchFamily="34" charset="0"/>
                </a:rPr>
                <a:t>4</a:t>
              </a:r>
            </a:p>
          </p:txBody>
        </p:sp>
        <p:grpSp>
          <p:nvGrpSpPr>
            <p:cNvPr id="6188" name="Group 100"/>
            <p:cNvGrpSpPr>
              <a:grpSpLocks/>
            </p:cNvGrpSpPr>
            <p:nvPr/>
          </p:nvGrpSpPr>
          <p:grpSpPr bwMode="auto">
            <a:xfrm>
              <a:off x="1268" y="2341"/>
              <a:ext cx="480" cy="419"/>
              <a:chOff x="3174" y="2656"/>
              <a:chExt cx="1549" cy="1351"/>
            </a:xfrm>
          </p:grpSpPr>
          <p:sp>
            <p:nvSpPr>
              <p:cNvPr id="6191" name="AutoShape 101"/>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92" name="AutoShape 102"/>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93" name="AutoShape 103"/>
              <p:cNvSpPr>
                <a:spLocks noChangeArrowheads="1"/>
              </p:cNvSpPr>
              <p:nvPr/>
            </p:nvSpPr>
            <p:spPr bwMode="gray">
              <a:xfrm>
                <a:off x="3264" y="2737"/>
                <a:ext cx="1349" cy="1167"/>
              </a:xfrm>
              <a:prstGeom prst="hexagon">
                <a:avLst>
                  <a:gd name="adj" fmla="val 28894"/>
                  <a:gd name="vf" fmla="val 115470"/>
                </a:avLst>
              </a:prstGeom>
              <a:gradFill rotWithShape="1">
                <a:gsLst>
                  <a:gs pos="0">
                    <a:srgbClr val="33346F"/>
                  </a:gs>
                  <a:gs pos="100000">
                    <a:srgbClr val="6E71F0"/>
                  </a:gs>
                </a:gsLst>
                <a:lin ang="2700000" scaled="1"/>
              </a:gradFill>
              <a:ln w="9525">
                <a:solidFill>
                  <a:srgbClr val="1D528D"/>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grpSp>
        <p:sp>
          <p:nvSpPr>
            <p:cNvPr id="6189" name="Text Box 104"/>
            <p:cNvSpPr txBox="1">
              <a:spLocks noChangeArrowheads="1"/>
            </p:cNvSpPr>
            <p:nvPr/>
          </p:nvSpPr>
          <p:spPr bwMode="gray">
            <a:xfrm>
              <a:off x="1350" y="240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b="1">
                  <a:solidFill>
                    <a:srgbClr val="FFFFFF"/>
                  </a:solidFill>
                  <a:latin typeface="Arial" panose="020B0604020202020204" pitchFamily="34" charset="0"/>
                  <a:ea typeface="华文中宋" panose="02010600040101010101" pitchFamily="2" charset="-122"/>
                </a:rPr>
                <a:t>四</a:t>
              </a:r>
            </a:p>
          </p:txBody>
        </p:sp>
        <p:sp>
          <p:nvSpPr>
            <p:cNvPr id="6190" name="Text Box 84"/>
            <p:cNvSpPr txBox="1">
              <a:spLocks noChangeArrowheads="1"/>
            </p:cNvSpPr>
            <p:nvPr/>
          </p:nvSpPr>
          <p:spPr bwMode="auto">
            <a:xfrm>
              <a:off x="1882" y="2384"/>
              <a:ext cx="290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zh-CN" altLang="en-US" b="1" dirty="0">
                  <a:latin typeface="Arial" panose="020B0604020202020204" pitchFamily="34" charset="0"/>
                  <a:ea typeface="黑体" panose="02010609060101010101" pitchFamily="49" charset="-122"/>
                </a:rPr>
                <a:t>视觉</a:t>
              </a:r>
              <a:r>
                <a:rPr kumimoji="0" lang="en-US" altLang="zh-CN" b="1" dirty="0">
                  <a:latin typeface="Arial" panose="020B0604020202020204" pitchFamily="34" charset="0"/>
                  <a:ea typeface="黑体" panose="02010609060101010101" pitchFamily="49" charset="-122"/>
                </a:rPr>
                <a:t>SLAM</a:t>
              </a:r>
              <a:r>
                <a:rPr kumimoji="0" lang="zh-CN" altLang="en-US" b="1" dirty="0">
                  <a:latin typeface="Arial" panose="020B0604020202020204" pitchFamily="34" charset="0"/>
                  <a:ea typeface="黑体" panose="02010609060101010101" pitchFamily="49" charset="-122"/>
                </a:rPr>
                <a:t>框架</a:t>
              </a:r>
              <a:endParaRPr kumimoji="0" lang="zh-CN" altLang="en-US" b="1" dirty="0">
                <a:solidFill>
                  <a:srgbClr val="000000"/>
                </a:solidFill>
                <a:latin typeface="Arial" panose="020B0604020202020204" pitchFamily="34" charset="0"/>
                <a:ea typeface="黑体" panose="02010609060101010101" pitchFamily="49" charset="-122"/>
              </a:endParaRPr>
            </a:p>
          </p:txBody>
        </p:sp>
      </p:grpSp>
      <p:grpSp>
        <p:nvGrpSpPr>
          <p:cNvPr id="6151" name="Group 126"/>
          <p:cNvGrpSpPr>
            <a:grpSpLocks/>
          </p:cNvGrpSpPr>
          <p:nvPr/>
        </p:nvGrpSpPr>
        <p:grpSpPr bwMode="auto">
          <a:xfrm>
            <a:off x="1285838" y="2314575"/>
            <a:ext cx="7023100" cy="665163"/>
            <a:chOff x="1268" y="1409"/>
            <a:chExt cx="3517" cy="419"/>
          </a:xfrm>
        </p:grpSpPr>
        <p:grpSp>
          <p:nvGrpSpPr>
            <p:cNvPr id="6171" name="Group 79"/>
            <p:cNvGrpSpPr>
              <a:grpSpLocks/>
            </p:cNvGrpSpPr>
            <p:nvPr/>
          </p:nvGrpSpPr>
          <p:grpSpPr bwMode="auto">
            <a:xfrm>
              <a:off x="1268" y="1409"/>
              <a:ext cx="480" cy="419"/>
              <a:chOff x="3174" y="2656"/>
              <a:chExt cx="1549" cy="1351"/>
            </a:xfrm>
          </p:grpSpPr>
          <p:sp>
            <p:nvSpPr>
              <p:cNvPr id="6175" name="AutoShape 80"/>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76" name="AutoShape 81"/>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77" name="AutoShape 82"/>
              <p:cNvSpPr>
                <a:spLocks noChangeArrowheads="1"/>
              </p:cNvSpPr>
              <p:nvPr/>
            </p:nvSpPr>
            <p:spPr bwMode="gray">
              <a:xfrm>
                <a:off x="3264" y="2737"/>
                <a:ext cx="1349" cy="1167"/>
              </a:xfrm>
              <a:prstGeom prst="hexagon">
                <a:avLst>
                  <a:gd name="adj" fmla="val 28894"/>
                  <a:gd name="vf" fmla="val 115470"/>
                </a:avLst>
              </a:prstGeom>
              <a:gradFill rotWithShape="1">
                <a:gsLst>
                  <a:gs pos="0">
                    <a:srgbClr val="33346F"/>
                  </a:gs>
                  <a:gs pos="100000">
                    <a:srgbClr val="6E71F0"/>
                  </a:gs>
                </a:gsLst>
                <a:lin ang="2700000" scaled="1"/>
              </a:gradFill>
              <a:ln w="9525">
                <a:solidFill>
                  <a:srgbClr val="1D528D"/>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grpSp>
        <p:sp>
          <p:nvSpPr>
            <p:cNvPr id="6172" name="Line 86"/>
            <p:cNvSpPr>
              <a:spLocks noChangeShapeType="1"/>
            </p:cNvSpPr>
            <p:nvPr/>
          </p:nvSpPr>
          <p:spPr bwMode="auto">
            <a:xfrm>
              <a:off x="1652" y="1793"/>
              <a:ext cx="3024"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3" name="Text Box 88"/>
            <p:cNvSpPr txBox="1">
              <a:spLocks noChangeArrowheads="1"/>
            </p:cNvSpPr>
            <p:nvPr/>
          </p:nvSpPr>
          <p:spPr bwMode="gray">
            <a:xfrm>
              <a:off x="1350" y="147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b="1">
                  <a:solidFill>
                    <a:srgbClr val="FFFFFF"/>
                  </a:solidFill>
                  <a:latin typeface="Arial" panose="020B0604020202020204" pitchFamily="34" charset="0"/>
                  <a:ea typeface="华文中宋" panose="02010600040101010101" pitchFamily="2" charset="-122"/>
                </a:rPr>
                <a:t>二</a:t>
              </a:r>
            </a:p>
          </p:txBody>
        </p:sp>
        <p:sp>
          <p:nvSpPr>
            <p:cNvPr id="6174" name="Text Box 84"/>
            <p:cNvSpPr txBox="1">
              <a:spLocks noChangeArrowheads="1"/>
            </p:cNvSpPr>
            <p:nvPr/>
          </p:nvSpPr>
          <p:spPr bwMode="auto">
            <a:xfrm>
              <a:off x="1882" y="1464"/>
              <a:ext cx="290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b="1" dirty="0">
                  <a:latin typeface="Arial" panose="020B0604020202020204" pitchFamily="34" charset="0"/>
                  <a:ea typeface="黑体" panose="02010609060101010101" pitchFamily="49" charset="-122"/>
                </a:rPr>
                <a:t>SLAM</a:t>
              </a:r>
              <a:r>
                <a:rPr kumimoji="0" lang="zh-CN" altLang="en-US" b="1" dirty="0">
                  <a:latin typeface="Arial" panose="020B0604020202020204" pitchFamily="34" charset="0"/>
                  <a:ea typeface="黑体" panose="02010609060101010101" pitchFamily="49" charset="-122"/>
                </a:rPr>
                <a:t>发展简史</a:t>
              </a:r>
            </a:p>
          </p:txBody>
        </p:sp>
      </p:grpSp>
      <p:grpSp>
        <p:nvGrpSpPr>
          <p:cNvPr id="6152" name="Group 122"/>
          <p:cNvGrpSpPr>
            <a:grpSpLocks/>
          </p:cNvGrpSpPr>
          <p:nvPr/>
        </p:nvGrpSpPr>
        <p:grpSpPr bwMode="auto">
          <a:xfrm>
            <a:off x="1285838" y="3074988"/>
            <a:ext cx="7023100" cy="665162"/>
            <a:chOff x="1268" y="1888"/>
            <a:chExt cx="3517" cy="419"/>
          </a:xfrm>
        </p:grpSpPr>
        <p:sp>
          <p:nvSpPr>
            <p:cNvPr id="6162" name="Line 89"/>
            <p:cNvSpPr>
              <a:spLocks noChangeShapeType="1"/>
            </p:cNvSpPr>
            <p:nvPr/>
          </p:nvSpPr>
          <p:spPr bwMode="auto">
            <a:xfrm>
              <a:off x="1652" y="2274"/>
              <a:ext cx="3024"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3" name="Text Box 91"/>
            <p:cNvSpPr txBox="1">
              <a:spLocks noChangeArrowheads="1"/>
            </p:cNvSpPr>
            <p:nvPr/>
          </p:nvSpPr>
          <p:spPr bwMode="gray">
            <a:xfrm>
              <a:off x="1392" y="1952"/>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b="1">
                  <a:solidFill>
                    <a:srgbClr val="FFFFFF"/>
                  </a:solidFill>
                  <a:latin typeface="Arial" panose="020B0604020202020204" pitchFamily="34" charset="0"/>
                </a:rPr>
                <a:t>3</a:t>
              </a:r>
            </a:p>
          </p:txBody>
        </p:sp>
        <p:grpSp>
          <p:nvGrpSpPr>
            <p:cNvPr id="6164" name="Group 95"/>
            <p:cNvGrpSpPr>
              <a:grpSpLocks/>
            </p:cNvGrpSpPr>
            <p:nvPr/>
          </p:nvGrpSpPr>
          <p:grpSpPr bwMode="auto">
            <a:xfrm>
              <a:off x="1268" y="1888"/>
              <a:ext cx="480" cy="419"/>
              <a:chOff x="1110" y="2656"/>
              <a:chExt cx="1549" cy="1351"/>
            </a:xfrm>
          </p:grpSpPr>
          <p:sp>
            <p:nvSpPr>
              <p:cNvPr id="6168" name="AutoShape 96"/>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69" name="AutoShape 97"/>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70" name="AutoShape 98"/>
              <p:cNvSpPr>
                <a:spLocks noChangeArrowheads="1"/>
              </p:cNvSpPr>
              <p:nvPr/>
            </p:nvSpPr>
            <p:spPr bwMode="gray">
              <a:xfrm>
                <a:off x="1200" y="2737"/>
                <a:ext cx="1349" cy="1167"/>
              </a:xfrm>
              <a:prstGeom prst="hexagon">
                <a:avLst>
                  <a:gd name="adj" fmla="val 28894"/>
                  <a:gd name="vf" fmla="val 115470"/>
                </a:avLst>
              </a:prstGeom>
              <a:gradFill rotWithShape="1">
                <a:gsLst>
                  <a:gs pos="0">
                    <a:srgbClr val="115252"/>
                  </a:gs>
                  <a:gs pos="50000">
                    <a:srgbClr val="25B1B1"/>
                  </a:gs>
                  <a:gs pos="100000">
                    <a:srgbClr val="115252"/>
                  </a:gs>
                </a:gsLst>
                <a:lin ang="2700000" scaled="1"/>
              </a:gradFill>
              <a:ln w="9525">
                <a:solidFill>
                  <a:srgbClr val="1D528D"/>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grpSp>
        <p:sp>
          <p:nvSpPr>
            <p:cNvPr id="6165" name="Text Box 99"/>
            <p:cNvSpPr txBox="1">
              <a:spLocks noChangeArrowheads="1"/>
            </p:cNvSpPr>
            <p:nvPr/>
          </p:nvSpPr>
          <p:spPr bwMode="gray">
            <a:xfrm>
              <a:off x="1350" y="1952"/>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b="1">
                  <a:solidFill>
                    <a:srgbClr val="FFFFFF"/>
                  </a:solidFill>
                  <a:latin typeface="Arial" panose="020B0604020202020204" pitchFamily="34" charset="0"/>
                  <a:ea typeface="华文中宋" panose="02010600040101010101" pitchFamily="2" charset="-122"/>
                </a:rPr>
                <a:t>三</a:t>
              </a:r>
            </a:p>
          </p:txBody>
        </p:sp>
        <p:sp>
          <p:nvSpPr>
            <p:cNvPr id="6166" name="Text Box 84"/>
            <p:cNvSpPr txBox="1">
              <a:spLocks noChangeArrowheads="1"/>
            </p:cNvSpPr>
            <p:nvPr/>
          </p:nvSpPr>
          <p:spPr bwMode="auto">
            <a:xfrm>
              <a:off x="1882" y="1934"/>
              <a:ext cx="25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endParaRPr kumimoji="0" lang="zh-CN" altLang="en-US" b="1">
                <a:solidFill>
                  <a:srgbClr val="000000"/>
                </a:solidFill>
                <a:latin typeface="Arial" panose="020B0604020202020204" pitchFamily="34" charset="0"/>
                <a:ea typeface="黑体" panose="02010609060101010101" pitchFamily="49" charset="-122"/>
              </a:endParaRPr>
            </a:p>
          </p:txBody>
        </p:sp>
        <p:sp>
          <p:nvSpPr>
            <p:cNvPr id="6167" name="Text Box 84"/>
            <p:cNvSpPr txBox="1">
              <a:spLocks noChangeArrowheads="1"/>
            </p:cNvSpPr>
            <p:nvPr/>
          </p:nvSpPr>
          <p:spPr bwMode="auto">
            <a:xfrm>
              <a:off x="1882" y="1933"/>
              <a:ext cx="290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b="1" dirty="0">
                  <a:latin typeface="Arial" panose="020B0604020202020204" pitchFamily="34" charset="0"/>
                  <a:ea typeface="黑体" panose="02010609060101010101" pitchFamily="49" charset="-122"/>
                </a:rPr>
                <a:t>SLAM</a:t>
              </a:r>
              <a:r>
                <a:rPr kumimoji="0" lang="zh-CN" altLang="en-US" b="1" dirty="0">
                  <a:latin typeface="Arial" panose="020B0604020202020204" pitchFamily="34" charset="0"/>
                  <a:ea typeface="黑体" panose="02010609060101010101" pitchFamily="49" charset="-122"/>
                </a:rPr>
                <a:t>技术的基础理论</a:t>
              </a:r>
            </a:p>
          </p:txBody>
        </p:sp>
      </p:grpSp>
    </p:spTree>
    <p:extLst>
      <p:ext uri="{BB962C8B-B14F-4D97-AF65-F5344CB8AC3E}">
        <p14:creationId xmlns:p14="http://schemas.microsoft.com/office/powerpoint/2010/main" val="45175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20</a:t>
            </a:fld>
            <a:r>
              <a:rPr kumimoji="0" lang="en-US" altLang="zh-CN" sz="1400" dirty="0">
                <a:latin typeface="Arial" panose="020B0604020202020204" pitchFamily="34" charset="0"/>
              </a:rPr>
              <a:t> /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en-US" altLang="zh-CN" dirty="0"/>
              <a:t>SLAM</a:t>
            </a:r>
            <a:r>
              <a:rPr lang="zh-CN" altLang="en-US" dirty="0"/>
              <a:t>技术的基础理论</a:t>
            </a:r>
          </a:p>
        </p:txBody>
      </p:sp>
      <p:sp>
        <p:nvSpPr>
          <p:cNvPr id="64" name="任意多边形 3">
            <a:extLst>
              <a:ext uri="{FF2B5EF4-FFF2-40B4-BE49-F238E27FC236}">
                <a16:creationId xmlns:a16="http://schemas.microsoft.com/office/drawing/2014/main" id="{EDF10BEE-56D2-4E06-A5BC-71E08D5D8279}"/>
              </a:ext>
            </a:extLst>
          </p:cNvPr>
          <p:cNvSpPr/>
          <p:nvPr/>
        </p:nvSpPr>
        <p:spPr bwMode="gray">
          <a:xfrm>
            <a:off x="2451100" y="3027363"/>
            <a:ext cx="1900238" cy="1376362"/>
          </a:xfrm>
          <a:custGeom>
            <a:avLst/>
            <a:gdLst>
              <a:gd name="T0" fmla="*/ 0 w 735"/>
              <a:gd name="T1" fmla="*/ 0 h 532"/>
              <a:gd name="T2" fmla="*/ 382 w 735"/>
              <a:gd name="T3" fmla="*/ 202 h 532"/>
              <a:gd name="T4" fmla="*/ 577 w 735"/>
              <a:gd name="T5" fmla="*/ 202 h 532"/>
              <a:gd name="T6" fmla="*/ 637 w 735"/>
              <a:gd name="T7" fmla="*/ 249 h 532"/>
              <a:gd name="T8" fmla="*/ 639 w 735"/>
              <a:gd name="T9" fmla="*/ 402 h 532"/>
              <a:gd name="T10" fmla="*/ 598 w 735"/>
              <a:gd name="T11" fmla="*/ 400 h 532"/>
              <a:gd name="T12" fmla="*/ 669 w 735"/>
              <a:gd name="T13" fmla="*/ 532 h 532"/>
              <a:gd name="T14" fmla="*/ 735 w 735"/>
              <a:gd name="T15" fmla="*/ 402 h 532"/>
              <a:gd name="T16" fmla="*/ 696 w 735"/>
              <a:gd name="T17" fmla="*/ 402 h 532"/>
              <a:gd name="T18" fmla="*/ 694 w 735"/>
              <a:gd name="T19" fmla="*/ 226 h 532"/>
              <a:gd name="T20" fmla="*/ 616 w 735"/>
              <a:gd name="T21" fmla="*/ 150 h 532"/>
              <a:gd name="T22" fmla="*/ 335 w 735"/>
              <a:gd name="T23" fmla="*/ 149 h 532"/>
              <a:gd name="T24" fmla="*/ 69 w 735"/>
              <a:gd name="T25" fmla="*/ 0 h 532"/>
              <a:gd name="T26" fmla="*/ 0 w 735"/>
              <a:gd name="T27"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FFFFFF">
                  <a:alpha val="0"/>
                </a:srgbClr>
              </a:gs>
              <a:gs pos="100000">
                <a:srgbClr val="DDDDDD"/>
              </a:gs>
            </a:gsLst>
            <a:lin ang="5400000" scaled="1"/>
          </a:gra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65" name="任意多边形 4">
            <a:extLst>
              <a:ext uri="{FF2B5EF4-FFF2-40B4-BE49-F238E27FC236}">
                <a16:creationId xmlns:a16="http://schemas.microsoft.com/office/drawing/2014/main" id="{3227CC98-1F57-4999-B010-79FD4105FF4D}"/>
              </a:ext>
            </a:extLst>
          </p:cNvPr>
          <p:cNvSpPr/>
          <p:nvPr/>
        </p:nvSpPr>
        <p:spPr bwMode="gray">
          <a:xfrm>
            <a:off x="4370388" y="2962275"/>
            <a:ext cx="366712" cy="15621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gradFill rotWithShape="1">
            <a:gsLst>
              <a:gs pos="0">
                <a:srgbClr val="FFFFFF">
                  <a:alpha val="0"/>
                </a:srgbClr>
              </a:gs>
              <a:gs pos="100000">
                <a:srgbClr val="DDDDDD"/>
              </a:gs>
            </a:gsLst>
            <a:lin ang="5400000" scaled="1"/>
          </a:gra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66" name="任意多边形 5">
            <a:extLst>
              <a:ext uri="{FF2B5EF4-FFF2-40B4-BE49-F238E27FC236}">
                <a16:creationId xmlns:a16="http://schemas.microsoft.com/office/drawing/2014/main" id="{C2D6E441-AF4C-40BF-85E7-9BDC0801DFDF}"/>
              </a:ext>
            </a:extLst>
          </p:cNvPr>
          <p:cNvSpPr/>
          <p:nvPr/>
        </p:nvSpPr>
        <p:spPr bwMode="gray">
          <a:xfrm flipH="1">
            <a:off x="4770438" y="3027363"/>
            <a:ext cx="1900237" cy="1376362"/>
          </a:xfrm>
          <a:custGeom>
            <a:avLst/>
            <a:gdLst>
              <a:gd name="T0" fmla="*/ 0 w 735"/>
              <a:gd name="T1" fmla="*/ 0 h 532"/>
              <a:gd name="T2" fmla="*/ 382 w 735"/>
              <a:gd name="T3" fmla="*/ 202 h 532"/>
              <a:gd name="T4" fmla="*/ 577 w 735"/>
              <a:gd name="T5" fmla="*/ 202 h 532"/>
              <a:gd name="T6" fmla="*/ 637 w 735"/>
              <a:gd name="T7" fmla="*/ 249 h 532"/>
              <a:gd name="T8" fmla="*/ 639 w 735"/>
              <a:gd name="T9" fmla="*/ 402 h 532"/>
              <a:gd name="T10" fmla="*/ 598 w 735"/>
              <a:gd name="T11" fmla="*/ 400 h 532"/>
              <a:gd name="T12" fmla="*/ 669 w 735"/>
              <a:gd name="T13" fmla="*/ 532 h 532"/>
              <a:gd name="T14" fmla="*/ 735 w 735"/>
              <a:gd name="T15" fmla="*/ 402 h 532"/>
              <a:gd name="T16" fmla="*/ 696 w 735"/>
              <a:gd name="T17" fmla="*/ 402 h 532"/>
              <a:gd name="T18" fmla="*/ 694 w 735"/>
              <a:gd name="T19" fmla="*/ 226 h 532"/>
              <a:gd name="T20" fmla="*/ 616 w 735"/>
              <a:gd name="T21" fmla="*/ 150 h 532"/>
              <a:gd name="T22" fmla="*/ 335 w 735"/>
              <a:gd name="T23" fmla="*/ 149 h 532"/>
              <a:gd name="T24" fmla="*/ 69 w 735"/>
              <a:gd name="T25" fmla="*/ 0 h 532"/>
              <a:gd name="T26" fmla="*/ 0 w 735"/>
              <a:gd name="T27"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FFFFFF">
                  <a:alpha val="0"/>
                </a:srgbClr>
              </a:gs>
              <a:gs pos="100000">
                <a:srgbClr val="DDDDDD"/>
              </a:gs>
            </a:gsLst>
            <a:lin ang="5400000" scaled="1"/>
          </a:gra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nvGrpSpPr>
          <p:cNvPr id="67" name="组合 6">
            <a:extLst>
              <a:ext uri="{FF2B5EF4-FFF2-40B4-BE49-F238E27FC236}">
                <a16:creationId xmlns:a16="http://schemas.microsoft.com/office/drawing/2014/main" id="{CDF169F1-F534-4A53-8E83-E82C2BA35CCA}"/>
              </a:ext>
            </a:extLst>
          </p:cNvPr>
          <p:cNvGrpSpPr/>
          <p:nvPr/>
        </p:nvGrpSpPr>
        <p:grpSpPr bwMode="auto">
          <a:xfrm>
            <a:off x="2089150" y="1828800"/>
            <a:ext cx="1362075" cy="1322388"/>
            <a:chOff x="4320" y="1152"/>
            <a:chExt cx="414" cy="402"/>
          </a:xfrm>
        </p:grpSpPr>
        <p:sp>
          <p:nvSpPr>
            <p:cNvPr id="68" name="自选图形 7">
              <a:extLst>
                <a:ext uri="{FF2B5EF4-FFF2-40B4-BE49-F238E27FC236}">
                  <a16:creationId xmlns:a16="http://schemas.microsoft.com/office/drawing/2014/main" id="{B3EBAD61-184E-43B9-B025-4300D34789C2}"/>
                </a:ext>
              </a:extLst>
            </p:cNvPr>
            <p:cNvSpPr>
              <a:spLocks noChangeArrowheads="1"/>
            </p:cNvSpPr>
            <p:nvPr/>
          </p:nvSpPr>
          <p:spPr bwMode="gray">
            <a:xfrm>
              <a:off x="4320" y="1152"/>
              <a:ext cx="414" cy="402"/>
            </a:xfrm>
            <a:prstGeom prst="roundRect">
              <a:avLst>
                <a:gd name="adj" fmla="val 11921"/>
              </a:avLst>
            </a:prstGeom>
            <a:gradFill rotWithShape="1">
              <a:gsLst>
                <a:gs pos="0">
                  <a:srgbClr val="77B7E7"/>
                </a:gs>
                <a:gs pos="100000">
                  <a:srgbClr val="77B7E7">
                    <a:gamma/>
                    <a:shade val="69804"/>
                    <a:invGamma/>
                  </a:srgbClr>
                </a:gs>
              </a:gsLst>
              <a:lin ang="5400000" scaled="1"/>
            </a:gradFill>
            <a:ln w="25400">
              <a:solidFill>
                <a:srgbClr val="FFFFFF"/>
              </a:solidFill>
              <a:round/>
            </a:ln>
            <a:effectLst>
              <a:outerShdw dist="53882" dir="2700000" algn="ctr" rotWithShape="0">
                <a:srgbClr val="000000">
                  <a:alpha val="50000"/>
                </a:srgbClr>
              </a:outerShdw>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69" name="任意多边形 8">
              <a:extLst>
                <a:ext uri="{FF2B5EF4-FFF2-40B4-BE49-F238E27FC236}">
                  <a16:creationId xmlns:a16="http://schemas.microsoft.com/office/drawing/2014/main" id="{8E1E3920-BC1E-480F-B920-DB1EC449720F}"/>
                </a:ext>
              </a:extLst>
            </p:cNvPr>
            <p:cNvSpPr/>
            <p:nvPr/>
          </p:nvSpPr>
          <p:spPr bwMode="gray">
            <a:xfrm>
              <a:off x="4346" y="1178"/>
              <a:ext cx="206" cy="20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77B7E7">
                    <a:gamma/>
                    <a:tint val="48627"/>
                    <a:invGamma/>
                  </a:srgbClr>
                </a:gs>
                <a:gs pos="50000">
                  <a:srgbClr val="77B7E7">
                    <a:alpha val="0"/>
                  </a:srgbClr>
                </a:gs>
                <a:gs pos="100000">
                  <a:srgbClr val="77B7E7">
                    <a:gamma/>
                    <a:tint val="48627"/>
                    <a:invGamma/>
                  </a:srgbClr>
                </a:gs>
              </a:gsLst>
              <a:lin ang="2700000" scaled="1"/>
            </a:gradFill>
            <a:ln>
              <a:noFill/>
            </a:ln>
            <a:extLst>
              <a:ext uri="{91240B29-F687-4F45-9708-019B960494DF}">
                <a14:hiddenLine xmlns:a14="http://schemas.microsoft.com/office/drawing/2010/main" w="0">
                  <a:solidFill>
                    <a:srgbClr val="000000"/>
                  </a:solidFill>
                  <a:prstDash val="solid"/>
                  <a:rou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sp>
        <p:nvSpPr>
          <p:cNvPr id="70" name="矩形 9">
            <a:extLst>
              <a:ext uri="{FF2B5EF4-FFF2-40B4-BE49-F238E27FC236}">
                <a16:creationId xmlns:a16="http://schemas.microsoft.com/office/drawing/2014/main" id="{12F87F92-A70C-4578-86E4-06957F9825D3}"/>
              </a:ext>
            </a:extLst>
          </p:cNvPr>
          <p:cNvSpPr>
            <a:spLocks noChangeArrowheads="1"/>
          </p:cNvSpPr>
          <p:nvPr/>
        </p:nvSpPr>
        <p:spPr bwMode="gray">
          <a:xfrm>
            <a:off x="2198200" y="2209800"/>
            <a:ext cx="1217001" cy="400110"/>
          </a:xfrm>
          <a:prstGeom prst="rect">
            <a:avLst/>
          </a:prstGeom>
          <a:noFill/>
          <a:ln>
            <a:noFill/>
          </a:ln>
          <a:effectLst>
            <a:outerShdw dist="17961" dir="2700000" algn="ctr" rotWithShape="0">
              <a:srgbClr val="C0C0C0"/>
            </a:outerShdw>
          </a:effectLst>
          <a:extLst>
            <a:ext uri="{909E8E84-426E-40DD-AFC4-6F175D3DCCD1}">
              <a14:hiddenFill xmlns:a14="http://schemas.microsoft.com/office/drawing/2010/main">
                <a:gradFill rotWithShape="1">
                  <a:gsLst>
                    <a:gs pos="0">
                      <a:schemeClr val="accent1">
                        <a:gamma/>
                        <a:shade val="72549"/>
                        <a:invGamma/>
                      </a:schemeClr>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flatTx/>
          </a:bodyPr>
          <a:lstStyle/>
          <a:p>
            <a:pPr algn="ctr" fontAlgn="base">
              <a:spcBef>
                <a:spcPct val="0"/>
              </a:spcBef>
              <a:spcAft>
                <a:spcPct val="0"/>
              </a:spcAft>
            </a:pPr>
            <a:r>
              <a:rPr lang="zh-CN" altLang="zh-CN" sz="2000" b="1" dirty="0">
                <a:solidFill>
                  <a:schemeClr val="bg1"/>
                </a:solidFill>
                <a:latin typeface="Times New Roman" panose="02020603050405020304" pitchFamily="18" charset="0"/>
                <a:cs typeface="Times New Roman" panose="02020603050405020304" pitchFamily="18" charset="0"/>
              </a:rPr>
              <a:t>目标函数</a:t>
            </a:r>
            <a:endParaRPr lang="en-US" altLang="zh-CN" sz="2000" b="1" dirty="0">
              <a:solidFill>
                <a:schemeClr val="bg1"/>
              </a:solidFill>
              <a:latin typeface="Arial" panose="020B0604020202020204" pitchFamily="34" charset="0"/>
              <a:cs typeface="Arial" panose="020B0604020202020204" pitchFamily="34" charset="0"/>
            </a:endParaRPr>
          </a:p>
        </p:txBody>
      </p:sp>
      <p:grpSp>
        <p:nvGrpSpPr>
          <p:cNvPr id="71" name="组合 10">
            <a:extLst>
              <a:ext uri="{FF2B5EF4-FFF2-40B4-BE49-F238E27FC236}">
                <a16:creationId xmlns:a16="http://schemas.microsoft.com/office/drawing/2014/main" id="{F1052CBB-DB8C-4205-948B-C50F4AB42DBB}"/>
              </a:ext>
            </a:extLst>
          </p:cNvPr>
          <p:cNvGrpSpPr/>
          <p:nvPr/>
        </p:nvGrpSpPr>
        <p:grpSpPr bwMode="auto">
          <a:xfrm>
            <a:off x="3868738" y="1828800"/>
            <a:ext cx="1362075" cy="1322388"/>
            <a:chOff x="4320" y="1152"/>
            <a:chExt cx="414" cy="402"/>
          </a:xfrm>
        </p:grpSpPr>
        <p:sp>
          <p:nvSpPr>
            <p:cNvPr id="72" name="自选图形 11">
              <a:extLst>
                <a:ext uri="{FF2B5EF4-FFF2-40B4-BE49-F238E27FC236}">
                  <a16:creationId xmlns:a16="http://schemas.microsoft.com/office/drawing/2014/main" id="{E6A7C63A-0430-4BD0-A4A0-BE53F4C0FF85}"/>
                </a:ext>
              </a:extLst>
            </p:cNvPr>
            <p:cNvSpPr>
              <a:spLocks noChangeArrowheads="1"/>
            </p:cNvSpPr>
            <p:nvPr/>
          </p:nvSpPr>
          <p:spPr bwMode="gray">
            <a:xfrm>
              <a:off x="4320" y="1152"/>
              <a:ext cx="414" cy="402"/>
            </a:xfrm>
            <a:prstGeom prst="roundRect">
              <a:avLst>
                <a:gd name="adj" fmla="val 11921"/>
              </a:avLst>
            </a:prstGeom>
            <a:gradFill rotWithShape="1">
              <a:gsLst>
                <a:gs pos="0">
                  <a:srgbClr val="45AB7D"/>
                </a:gs>
                <a:gs pos="100000">
                  <a:srgbClr val="45AB7D">
                    <a:gamma/>
                    <a:shade val="69804"/>
                    <a:invGamma/>
                  </a:srgbClr>
                </a:gs>
              </a:gsLst>
              <a:lin ang="5400000" scaled="1"/>
            </a:gradFill>
            <a:ln w="25400">
              <a:solidFill>
                <a:srgbClr val="FFFFFF"/>
              </a:solidFill>
              <a:round/>
            </a:ln>
            <a:effectLst>
              <a:outerShdw dist="53882" dir="2700000" algn="ctr" rotWithShape="0">
                <a:srgbClr val="000000">
                  <a:alpha val="50000"/>
                </a:srgbClr>
              </a:outerShdw>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73" name="任意多边形 12">
              <a:extLst>
                <a:ext uri="{FF2B5EF4-FFF2-40B4-BE49-F238E27FC236}">
                  <a16:creationId xmlns:a16="http://schemas.microsoft.com/office/drawing/2014/main" id="{B3DD92F5-A757-4541-9642-4E93E5AA152F}"/>
                </a:ext>
              </a:extLst>
            </p:cNvPr>
            <p:cNvSpPr/>
            <p:nvPr/>
          </p:nvSpPr>
          <p:spPr bwMode="gray">
            <a:xfrm>
              <a:off x="4346" y="1178"/>
              <a:ext cx="206" cy="20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45AB7D">
                    <a:gamma/>
                    <a:tint val="48627"/>
                    <a:invGamma/>
                  </a:srgbClr>
                </a:gs>
                <a:gs pos="50000">
                  <a:srgbClr val="45AB7D">
                    <a:alpha val="0"/>
                  </a:srgbClr>
                </a:gs>
                <a:gs pos="100000">
                  <a:srgbClr val="45AB7D">
                    <a:gamma/>
                    <a:tint val="48627"/>
                    <a:invGamma/>
                  </a:srgbClr>
                </a:gs>
              </a:gsLst>
              <a:lin ang="2700000" scaled="1"/>
            </a:gradFill>
            <a:ln>
              <a:noFill/>
            </a:ln>
            <a:extLst>
              <a:ext uri="{91240B29-F687-4F45-9708-019B960494DF}">
                <a14:hiddenLine xmlns:a14="http://schemas.microsoft.com/office/drawing/2010/main" w="0">
                  <a:solidFill>
                    <a:srgbClr val="000000"/>
                  </a:solidFill>
                  <a:prstDash val="solid"/>
                  <a:rou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nvGrpSpPr>
          <p:cNvPr id="74" name="组合 13">
            <a:extLst>
              <a:ext uri="{FF2B5EF4-FFF2-40B4-BE49-F238E27FC236}">
                <a16:creationId xmlns:a16="http://schemas.microsoft.com/office/drawing/2014/main" id="{5C291C6C-FFBD-450B-9CEC-6716214C2D62}"/>
              </a:ext>
            </a:extLst>
          </p:cNvPr>
          <p:cNvGrpSpPr/>
          <p:nvPr/>
        </p:nvGrpSpPr>
        <p:grpSpPr bwMode="auto">
          <a:xfrm>
            <a:off x="5656263" y="1838325"/>
            <a:ext cx="1362075" cy="1322388"/>
            <a:chOff x="4320" y="1152"/>
            <a:chExt cx="414" cy="402"/>
          </a:xfrm>
        </p:grpSpPr>
        <p:sp>
          <p:nvSpPr>
            <p:cNvPr id="75" name="自选图形 14">
              <a:extLst>
                <a:ext uri="{FF2B5EF4-FFF2-40B4-BE49-F238E27FC236}">
                  <a16:creationId xmlns:a16="http://schemas.microsoft.com/office/drawing/2014/main" id="{E5C05E9F-A365-4137-8869-FA00AAF5BCF0}"/>
                </a:ext>
              </a:extLst>
            </p:cNvPr>
            <p:cNvSpPr>
              <a:spLocks noChangeArrowheads="1"/>
            </p:cNvSpPr>
            <p:nvPr/>
          </p:nvSpPr>
          <p:spPr bwMode="gray">
            <a:xfrm>
              <a:off x="4320" y="1152"/>
              <a:ext cx="414" cy="402"/>
            </a:xfrm>
            <a:prstGeom prst="roundRect">
              <a:avLst>
                <a:gd name="adj" fmla="val 11921"/>
              </a:avLst>
            </a:prstGeom>
            <a:gradFill rotWithShape="1">
              <a:gsLst>
                <a:gs pos="0">
                  <a:srgbClr val="9999FF"/>
                </a:gs>
                <a:gs pos="100000">
                  <a:srgbClr val="9999FF">
                    <a:gamma/>
                    <a:shade val="69804"/>
                    <a:invGamma/>
                  </a:srgbClr>
                </a:gs>
              </a:gsLst>
              <a:lin ang="5400000" scaled="1"/>
            </a:gradFill>
            <a:ln w="25400">
              <a:solidFill>
                <a:srgbClr val="FFFFFF"/>
              </a:solidFill>
              <a:round/>
            </a:ln>
            <a:effectLst>
              <a:outerShdw dist="53882" dir="2700000" algn="ctr" rotWithShape="0">
                <a:srgbClr val="000000">
                  <a:alpha val="50000"/>
                </a:srgbClr>
              </a:outerShdw>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76" name="任意多边形 15">
              <a:extLst>
                <a:ext uri="{FF2B5EF4-FFF2-40B4-BE49-F238E27FC236}">
                  <a16:creationId xmlns:a16="http://schemas.microsoft.com/office/drawing/2014/main" id="{C863129D-D37E-44BE-97E5-9B938071B078}"/>
                </a:ext>
              </a:extLst>
            </p:cNvPr>
            <p:cNvSpPr/>
            <p:nvPr/>
          </p:nvSpPr>
          <p:spPr bwMode="gray">
            <a:xfrm>
              <a:off x="4346" y="1178"/>
              <a:ext cx="206" cy="20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99FF">
                    <a:gamma/>
                    <a:tint val="48627"/>
                    <a:invGamma/>
                  </a:srgbClr>
                </a:gs>
                <a:gs pos="50000">
                  <a:srgbClr val="9999FF">
                    <a:alpha val="0"/>
                  </a:srgbClr>
                </a:gs>
                <a:gs pos="100000">
                  <a:srgbClr val="9999FF">
                    <a:gamma/>
                    <a:tint val="48627"/>
                    <a:invGamma/>
                  </a:srgbClr>
                </a:gs>
              </a:gsLst>
              <a:lin ang="2700000" scaled="1"/>
            </a:gradFill>
            <a:ln>
              <a:noFill/>
            </a:ln>
            <a:extLst>
              <a:ext uri="{91240B29-F687-4F45-9708-019B960494DF}">
                <a14:hiddenLine xmlns:a14="http://schemas.microsoft.com/office/drawing/2010/main" w="0">
                  <a:solidFill>
                    <a:srgbClr val="000000"/>
                  </a:solidFill>
                  <a:prstDash val="solid"/>
                  <a:rou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sp>
        <p:nvSpPr>
          <p:cNvPr id="77" name="矩形 16">
            <a:extLst>
              <a:ext uri="{FF2B5EF4-FFF2-40B4-BE49-F238E27FC236}">
                <a16:creationId xmlns:a16="http://schemas.microsoft.com/office/drawing/2014/main" id="{47C69B31-2D3C-4576-B20D-FD4464195D6A}"/>
              </a:ext>
            </a:extLst>
          </p:cNvPr>
          <p:cNvSpPr>
            <a:spLocks noChangeArrowheads="1"/>
          </p:cNvSpPr>
          <p:nvPr/>
        </p:nvSpPr>
        <p:spPr bwMode="gray">
          <a:xfrm>
            <a:off x="3933338" y="2209800"/>
            <a:ext cx="1217001" cy="400110"/>
          </a:xfrm>
          <a:prstGeom prst="rect">
            <a:avLst/>
          </a:prstGeom>
          <a:noFill/>
          <a:ln>
            <a:noFill/>
          </a:ln>
          <a:effectLst>
            <a:outerShdw dist="17961" dir="2700000" algn="ctr" rotWithShape="0">
              <a:srgbClr val="C0C0C0"/>
            </a:outerShdw>
          </a:effectLst>
          <a:extLst>
            <a:ext uri="{909E8E84-426E-40DD-AFC4-6F175D3DCCD1}">
              <a14:hiddenFill xmlns:a14="http://schemas.microsoft.com/office/drawing/2010/main">
                <a:gradFill rotWithShape="1">
                  <a:gsLst>
                    <a:gs pos="0">
                      <a:schemeClr val="accent1">
                        <a:gamma/>
                        <a:shade val="72549"/>
                        <a:invGamma/>
                      </a:schemeClr>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flatTx/>
          </a:bodyPr>
          <a:lstStyle/>
          <a:p>
            <a:pPr algn="ctr" fontAlgn="base">
              <a:spcBef>
                <a:spcPct val="0"/>
              </a:spcBef>
              <a:spcAft>
                <a:spcPct val="0"/>
              </a:spcAft>
            </a:pPr>
            <a:r>
              <a:rPr lang="zh-CN" altLang="zh-CN" sz="2000" b="1" dirty="0">
                <a:solidFill>
                  <a:schemeClr val="bg1"/>
                </a:solidFill>
                <a:latin typeface="Times New Roman" panose="02020603050405020304" pitchFamily="18" charset="0"/>
                <a:cs typeface="Times New Roman" panose="02020603050405020304" pitchFamily="18" charset="0"/>
              </a:rPr>
              <a:t>优化变量</a:t>
            </a:r>
            <a:endParaRPr lang="en-US" altLang="zh-CN" sz="2000" b="1" dirty="0">
              <a:solidFill>
                <a:schemeClr val="bg1"/>
              </a:solidFill>
              <a:latin typeface="Times New Roman" panose="02020603050405020304" pitchFamily="18" charset="0"/>
              <a:cs typeface="Times New Roman" panose="02020603050405020304" pitchFamily="18" charset="0"/>
            </a:endParaRPr>
          </a:p>
        </p:txBody>
      </p:sp>
      <p:sp>
        <p:nvSpPr>
          <p:cNvPr id="78" name="矩形 17">
            <a:extLst>
              <a:ext uri="{FF2B5EF4-FFF2-40B4-BE49-F238E27FC236}">
                <a16:creationId xmlns:a16="http://schemas.microsoft.com/office/drawing/2014/main" id="{43C974A7-DF8C-474A-A5A0-CDCF3277CB3E}"/>
              </a:ext>
            </a:extLst>
          </p:cNvPr>
          <p:cNvSpPr>
            <a:spLocks noChangeArrowheads="1"/>
          </p:cNvSpPr>
          <p:nvPr/>
        </p:nvSpPr>
        <p:spPr bwMode="gray">
          <a:xfrm>
            <a:off x="5751025" y="2219325"/>
            <a:ext cx="1217001" cy="400110"/>
          </a:xfrm>
          <a:prstGeom prst="rect">
            <a:avLst/>
          </a:prstGeom>
          <a:noFill/>
          <a:ln>
            <a:noFill/>
          </a:ln>
          <a:effectLst>
            <a:outerShdw dist="17961" dir="2700000" algn="ctr" rotWithShape="0">
              <a:srgbClr val="C0C0C0"/>
            </a:outerShdw>
          </a:effectLst>
          <a:extLst>
            <a:ext uri="{909E8E84-426E-40DD-AFC4-6F175D3DCCD1}">
              <a14:hiddenFill xmlns:a14="http://schemas.microsoft.com/office/drawing/2010/main">
                <a:gradFill rotWithShape="1">
                  <a:gsLst>
                    <a:gs pos="0">
                      <a:schemeClr val="accent1">
                        <a:gamma/>
                        <a:shade val="72549"/>
                        <a:invGamma/>
                      </a:schemeClr>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flatTx/>
          </a:bodyPr>
          <a:lstStyle/>
          <a:p>
            <a:pPr algn="ctr" fontAlgn="base">
              <a:spcBef>
                <a:spcPct val="0"/>
              </a:spcBef>
              <a:spcAft>
                <a:spcPct val="0"/>
              </a:spcAft>
            </a:pPr>
            <a:r>
              <a:rPr lang="zh-CN" altLang="zh-CN" sz="2000" b="1" dirty="0">
                <a:solidFill>
                  <a:schemeClr val="bg1"/>
                </a:solidFill>
                <a:latin typeface="Times New Roman" panose="02020603050405020304" pitchFamily="18" charset="0"/>
                <a:cs typeface="Times New Roman" panose="02020603050405020304" pitchFamily="18" charset="0"/>
              </a:rPr>
              <a:t>优化约束</a:t>
            </a:r>
            <a:endParaRPr lang="en-US" altLang="zh-CN" sz="2000" b="1" dirty="0">
              <a:solidFill>
                <a:schemeClr val="bg1"/>
              </a:solidFill>
              <a:latin typeface="Times New Roman" panose="02020603050405020304" pitchFamily="18" charset="0"/>
              <a:cs typeface="Times New Roman" panose="02020603050405020304" pitchFamily="18" charset="0"/>
            </a:endParaRPr>
          </a:p>
        </p:txBody>
      </p:sp>
      <p:grpSp>
        <p:nvGrpSpPr>
          <p:cNvPr id="79" name="组合 19">
            <a:extLst>
              <a:ext uri="{FF2B5EF4-FFF2-40B4-BE49-F238E27FC236}">
                <a16:creationId xmlns:a16="http://schemas.microsoft.com/office/drawing/2014/main" id="{7BDBF578-80CF-47C1-9E9E-524FD8711567}"/>
              </a:ext>
            </a:extLst>
          </p:cNvPr>
          <p:cNvGrpSpPr/>
          <p:nvPr/>
        </p:nvGrpSpPr>
        <p:grpSpPr bwMode="auto">
          <a:xfrm>
            <a:off x="838200" y="4343400"/>
            <a:ext cx="7021513" cy="1936750"/>
            <a:chOff x="528" y="2736"/>
            <a:chExt cx="4423" cy="1220"/>
          </a:xfrm>
        </p:grpSpPr>
        <p:sp>
          <p:nvSpPr>
            <p:cNvPr id="80" name="自选图形 20">
              <a:extLst>
                <a:ext uri="{FF2B5EF4-FFF2-40B4-BE49-F238E27FC236}">
                  <a16:creationId xmlns:a16="http://schemas.microsoft.com/office/drawing/2014/main" id="{EFFC726F-1F51-4FCA-9522-E786FF03D87A}"/>
                </a:ext>
              </a:extLst>
            </p:cNvPr>
            <p:cNvSpPr>
              <a:spLocks noChangeArrowheads="1"/>
            </p:cNvSpPr>
            <p:nvPr/>
          </p:nvSpPr>
          <p:spPr bwMode="ltGray">
            <a:xfrm>
              <a:off x="1456" y="2934"/>
              <a:ext cx="3495" cy="782"/>
            </a:xfrm>
            <a:prstGeom prst="roundRect">
              <a:avLst>
                <a:gd name="adj" fmla="val 16667"/>
              </a:avLst>
            </a:prstGeom>
            <a:gradFill rotWithShape="1">
              <a:gsLst>
                <a:gs pos="0">
                  <a:srgbClr val="969696"/>
                </a:gs>
                <a:gs pos="50000">
                  <a:srgbClr val="969696">
                    <a:gamma/>
                    <a:tint val="42353"/>
                    <a:invGamma/>
                  </a:srgbClr>
                </a:gs>
                <a:gs pos="100000">
                  <a:srgbClr val="969696"/>
                </a:gs>
              </a:gsLst>
              <a:lin ang="5400000" scaled="1"/>
            </a:gradFill>
            <a:ln w="57150" algn="ctr">
              <a:solidFill>
                <a:srgbClr val="DDDDDD"/>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81" name="矩形 21">
              <a:extLst>
                <a:ext uri="{FF2B5EF4-FFF2-40B4-BE49-F238E27FC236}">
                  <a16:creationId xmlns:a16="http://schemas.microsoft.com/office/drawing/2014/main" id="{F9D30A0A-9E45-4171-8348-CF29633EC105}"/>
                </a:ext>
              </a:extLst>
            </p:cNvPr>
            <p:cNvSpPr>
              <a:spLocks noChangeArrowheads="1"/>
            </p:cNvSpPr>
            <p:nvPr/>
          </p:nvSpPr>
          <p:spPr bwMode="auto">
            <a:xfrm>
              <a:off x="1783" y="3023"/>
              <a:ext cx="3089"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eaLnBrk="0" fontAlgn="base" hangingPunct="0">
                <a:spcBef>
                  <a:spcPct val="0"/>
                </a:spcBef>
                <a:spcAft>
                  <a:spcPct val="0"/>
                </a:spcAft>
                <a:buClr>
                  <a:srgbClr val="D7181F"/>
                </a:buClr>
              </a:pPr>
              <a:r>
                <a:rPr lang="zh-CN" altLang="en-US" b="1" kern="0" dirty="0">
                  <a:solidFill>
                    <a:srgbClr val="17347D"/>
                  </a:solidFill>
                  <a:latin typeface="Arial" panose="020B0604020202020204" pitchFamily="34" charset="0"/>
                  <a:cs typeface="Arial" panose="020B0604020202020204" pitchFamily="34" charset="0"/>
                </a:rPr>
                <a:t>基于优化的</a:t>
              </a:r>
              <a:r>
                <a:rPr lang="en-US" altLang="zh-CN" b="1" kern="0" dirty="0">
                  <a:solidFill>
                    <a:srgbClr val="17347D"/>
                  </a:solidFill>
                  <a:latin typeface="Arial" panose="020B0604020202020204" pitchFamily="34" charset="0"/>
                  <a:cs typeface="Arial" panose="020B0604020202020204" pitchFamily="34" charset="0"/>
                </a:rPr>
                <a:t>SLAM</a:t>
              </a:r>
              <a:r>
                <a:rPr lang="zh-CN" altLang="en-US" b="1" kern="0" dirty="0">
                  <a:solidFill>
                    <a:srgbClr val="17347D"/>
                  </a:solidFill>
                  <a:latin typeface="Arial" panose="020B0604020202020204" pitchFamily="34" charset="0"/>
                  <a:cs typeface="Arial" panose="020B0604020202020204" pitchFamily="34" charset="0"/>
                </a:rPr>
                <a:t>取代滤波法成为主流，研究焦点集中在如何通过环境感知信息计算机器人的运动轨迹并构建大范围的地图上</a:t>
              </a:r>
              <a:endParaRPr kumimoji="0" lang="en-US" altLang="zh-CN" sz="1800" b="1" i="0" u="none" strike="noStrike" kern="0" cap="none" spc="0" normalizeH="0" baseline="0" noProof="0" dirty="0">
                <a:ln>
                  <a:noFill/>
                </a:ln>
                <a:solidFill>
                  <a:srgbClr val="17347D"/>
                </a:solidFill>
                <a:effectLst/>
                <a:uLnTx/>
                <a:uFillTx/>
                <a:latin typeface="Arial" panose="020B0604020202020204" pitchFamily="34" charset="0"/>
                <a:cs typeface="Arial" panose="020B0604020202020204" pitchFamily="34" charset="0"/>
              </a:endParaRPr>
            </a:p>
          </p:txBody>
        </p:sp>
        <p:pic>
          <p:nvPicPr>
            <p:cNvPr id="82" name="图片 22" descr="YG_circle001">
              <a:extLst>
                <a:ext uri="{FF2B5EF4-FFF2-40B4-BE49-F238E27FC236}">
                  <a16:creationId xmlns:a16="http://schemas.microsoft.com/office/drawing/2014/main" id="{B5768DBF-777E-4294-88BB-5548411B8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2736"/>
              <a:ext cx="1220" cy="1220"/>
            </a:xfrm>
            <a:prstGeom prst="rect">
              <a:avLst/>
            </a:prstGeom>
            <a:noFill/>
            <a:extLst>
              <a:ext uri="{909E8E84-426E-40DD-AFC4-6F175D3DCCD1}">
                <a14:hiddenFill xmlns:a14="http://schemas.microsoft.com/office/drawing/2010/main">
                  <a:solidFill>
                    <a:srgbClr val="FFFFFF"/>
                  </a:solidFill>
                </a14:hiddenFill>
              </a:ext>
            </a:extLst>
          </p:spPr>
        </p:pic>
        <p:sp>
          <p:nvSpPr>
            <p:cNvPr id="83" name="文本框 23">
              <a:extLst>
                <a:ext uri="{FF2B5EF4-FFF2-40B4-BE49-F238E27FC236}">
                  <a16:creationId xmlns:a16="http://schemas.microsoft.com/office/drawing/2014/main" id="{ED63DB8A-77E9-4F93-A287-1330DDA840A5}"/>
                </a:ext>
              </a:extLst>
            </p:cNvPr>
            <p:cNvSpPr txBox="1">
              <a:spLocks noChangeArrowheads="1"/>
            </p:cNvSpPr>
            <p:nvPr/>
          </p:nvSpPr>
          <p:spPr bwMode="gray">
            <a:xfrm>
              <a:off x="722" y="3145"/>
              <a:ext cx="81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srgbClr val="17347D"/>
                  </a:solidFill>
                  <a:effectLst/>
                  <a:uLnTx/>
                  <a:uFillTx/>
                  <a:latin typeface="Arial" panose="020B0604020202020204" pitchFamily="34" charset="0"/>
                  <a:cs typeface="Arial" panose="020B0604020202020204" pitchFamily="34" charset="0"/>
                </a:rPr>
                <a:t>优化法</a:t>
              </a:r>
              <a:endParaRPr kumimoji="0" lang="en-US" altLang="zh-CN" sz="2800" b="1" i="0" u="none" strike="noStrike" kern="0" cap="none" spc="0" normalizeH="0" baseline="0" noProof="0" dirty="0">
                <a:ln>
                  <a:noFill/>
                </a:ln>
                <a:solidFill>
                  <a:srgbClr val="17347D"/>
                </a:solidFill>
                <a:effectLst/>
                <a:uLnTx/>
                <a:uFillTx/>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952851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21</a:t>
            </a:fld>
            <a:r>
              <a:rPr kumimoji="0" lang="en-US" altLang="zh-CN" sz="1400" dirty="0">
                <a:latin typeface="Arial" panose="020B0604020202020204" pitchFamily="34" charset="0"/>
              </a:rPr>
              <a:t> /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en-US" altLang="zh-CN" dirty="0"/>
              <a:t>SLAM</a:t>
            </a:r>
            <a:r>
              <a:rPr lang="zh-CN" altLang="en-US" dirty="0"/>
              <a:t>技术的基础理论</a:t>
            </a:r>
          </a:p>
        </p:txBody>
      </p:sp>
      <p:sp>
        <p:nvSpPr>
          <p:cNvPr id="4" name="矩形 3">
            <a:extLst>
              <a:ext uri="{FF2B5EF4-FFF2-40B4-BE49-F238E27FC236}">
                <a16:creationId xmlns:a16="http://schemas.microsoft.com/office/drawing/2014/main" id="{0FBC36E3-B548-4EE9-A8EF-B24134845074}"/>
              </a:ext>
            </a:extLst>
          </p:cNvPr>
          <p:cNvSpPr/>
          <p:nvPr/>
        </p:nvSpPr>
        <p:spPr>
          <a:xfrm>
            <a:off x="4571999" y="2095485"/>
            <a:ext cx="3899694" cy="1323439"/>
          </a:xfrm>
          <a:prstGeom prst="rect">
            <a:avLst/>
          </a:prstGeom>
        </p:spPr>
        <p:txBody>
          <a:bodyPr wrap="square">
            <a:spAutoFit/>
          </a:bodyPr>
          <a:lstStyle/>
          <a:p>
            <a:pPr indent="457200"/>
            <a:r>
              <a:rPr lang="zh-TW" altLang="zh-CN" sz="2000" dirty="0">
                <a:latin typeface="Times New Roman" panose="02020603050405020304" pitchFamily="18" charset="0"/>
                <a:ea typeface="楷体" panose="02010609060101010101" pitchFamily="49" charset="-122"/>
                <a:cs typeface="Times New Roman" panose="02020603050405020304" pitchFamily="18" charset="0"/>
              </a:rPr>
              <a:t>所谓的图优化</a:t>
            </a: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，就是用图论中的概念来描述一个优化问题。</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如右图所示，</a:t>
            </a: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图是由顶点（</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Vertex</a:t>
            </a: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）和边（</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Edge</a:t>
            </a: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）组成的结构</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CF7C9B32-29B4-40EE-84AF-79D63BD2F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578" y="2095292"/>
            <a:ext cx="3584672" cy="2839016"/>
          </a:xfrm>
          <a:prstGeom prst="rect">
            <a:avLst/>
          </a:prstGeom>
        </p:spPr>
      </p:pic>
      <p:sp>
        <p:nvSpPr>
          <p:cNvPr id="7" name="矩形 6">
            <a:extLst>
              <a:ext uri="{FF2B5EF4-FFF2-40B4-BE49-F238E27FC236}">
                <a16:creationId xmlns:a16="http://schemas.microsoft.com/office/drawing/2014/main" id="{436D0589-C38B-43F3-BD40-89DF0C617EF8}"/>
              </a:ext>
            </a:extLst>
          </p:cNvPr>
          <p:cNvSpPr/>
          <p:nvPr/>
        </p:nvSpPr>
        <p:spPr>
          <a:xfrm>
            <a:off x="463925" y="5062021"/>
            <a:ext cx="3316101" cy="338554"/>
          </a:xfrm>
          <a:prstGeom prst="rect">
            <a:avLst/>
          </a:prstGeom>
        </p:spPr>
        <p:txBody>
          <a:bodyPr wrap="none">
            <a:spAutoFit/>
          </a:bodyPr>
          <a:lstStyle/>
          <a:p>
            <a:r>
              <a:rPr lang="en-US" altLang="zh-CN" sz="1600" dirty="0">
                <a:latin typeface="Times New Roman" panose="02020603050405020304" pitchFamily="18" charset="0"/>
                <a:ea typeface="宋体" panose="02010600030101010101" pitchFamily="2" charset="-122"/>
              </a:rPr>
              <a:t>G={V, E}</a:t>
            </a: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1600" dirty="0">
                <a:latin typeface="Times New Roman" panose="02020603050405020304" pitchFamily="18" charset="0"/>
                <a:ea typeface="宋体" panose="02010600030101010101" pitchFamily="2" charset="-122"/>
              </a:rPr>
              <a:t>V</a:t>
            </a: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为顶点集，</a:t>
            </a:r>
            <a:r>
              <a:rPr lang="en-US" altLang="zh-CN" sz="1600" dirty="0">
                <a:latin typeface="Times New Roman" panose="02020603050405020304" pitchFamily="18" charset="0"/>
                <a:ea typeface="宋体" panose="02010600030101010101" pitchFamily="2" charset="-122"/>
              </a:rPr>
              <a:t>E</a:t>
            </a: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为边集</a:t>
            </a:r>
            <a:endParaRPr lang="zh-CN" altLang="en-US" sz="1600" dirty="0"/>
          </a:p>
        </p:txBody>
      </p:sp>
      <p:sp>
        <p:nvSpPr>
          <p:cNvPr id="10" name="自选图形 22">
            <a:extLst>
              <a:ext uri="{FF2B5EF4-FFF2-40B4-BE49-F238E27FC236}">
                <a16:creationId xmlns:a16="http://schemas.microsoft.com/office/drawing/2014/main" id="{B3160544-96AD-408D-9059-FA4249F6427A}"/>
              </a:ext>
            </a:extLst>
          </p:cNvPr>
          <p:cNvSpPr>
            <a:spLocks noChangeArrowheads="1"/>
          </p:cNvSpPr>
          <p:nvPr/>
        </p:nvSpPr>
        <p:spPr bwMode="gray">
          <a:xfrm>
            <a:off x="4374752" y="3915957"/>
            <a:ext cx="4408336" cy="403225"/>
          </a:xfrm>
          <a:prstGeom prst="roundRect">
            <a:avLst>
              <a:gd name="adj" fmla="val 16667"/>
            </a:avLst>
          </a:prstGeom>
          <a:gradFill rotWithShape="1">
            <a:gsLst>
              <a:gs pos="0">
                <a:srgbClr val="77B7E7"/>
              </a:gs>
              <a:gs pos="100000">
                <a:srgbClr val="77B7E7">
                  <a:gamma/>
                  <a:shade val="46275"/>
                  <a:invGamma/>
                </a:srgbClr>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r>
              <a:rPr lang="zh-CN" altLang="zh-CN" dirty="0">
                <a:latin typeface="Times New Roman" panose="02020603050405020304" pitchFamily="18" charset="0"/>
                <a:ea typeface="楷体" panose="02010609060101010101" pitchFamily="49" charset="-122"/>
                <a:cs typeface="Times New Roman" panose="02020603050405020304" pitchFamily="18" charset="0"/>
              </a:rPr>
              <a:t>经典图论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只研究具有一元边和二元边的图</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自选图形 21">
            <a:extLst>
              <a:ext uri="{FF2B5EF4-FFF2-40B4-BE49-F238E27FC236}">
                <a16:creationId xmlns:a16="http://schemas.microsoft.com/office/drawing/2014/main" id="{18D86A42-CEDE-4E3E-961E-C9B994ED8370}"/>
              </a:ext>
            </a:extLst>
          </p:cNvPr>
          <p:cNvSpPr>
            <a:spLocks noChangeArrowheads="1"/>
          </p:cNvSpPr>
          <p:nvPr/>
        </p:nvSpPr>
        <p:spPr bwMode="gray">
          <a:xfrm>
            <a:off x="4383239" y="5180012"/>
            <a:ext cx="4408336" cy="401638"/>
          </a:xfrm>
          <a:prstGeom prst="roundRect">
            <a:avLst>
              <a:gd name="adj" fmla="val 16667"/>
            </a:avLst>
          </a:prstGeom>
          <a:gradFill rotWithShape="1">
            <a:gsLst>
              <a:gs pos="0">
                <a:srgbClr val="9999FF"/>
              </a:gs>
              <a:gs pos="100000">
                <a:srgbClr val="9999FF">
                  <a:gamma/>
                  <a:shade val="46275"/>
                  <a:invGamma/>
                </a:srgbClr>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超图：一条边可以连接两个以上顶点的图</a:t>
            </a:r>
          </a:p>
        </p:txBody>
      </p:sp>
      <p:sp>
        <p:nvSpPr>
          <p:cNvPr id="13" name="箭头: 下 12">
            <a:extLst>
              <a:ext uri="{FF2B5EF4-FFF2-40B4-BE49-F238E27FC236}">
                <a16:creationId xmlns:a16="http://schemas.microsoft.com/office/drawing/2014/main" id="{1C1122CC-E950-46DE-AA3A-AF971E74EEA0}"/>
              </a:ext>
            </a:extLst>
          </p:cNvPr>
          <p:cNvSpPr/>
          <p:nvPr/>
        </p:nvSpPr>
        <p:spPr bwMode="auto">
          <a:xfrm>
            <a:off x="6248400" y="4533900"/>
            <a:ext cx="228600" cy="571500"/>
          </a:xfrm>
          <a:prstGeom prst="downArrow">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itchFamily="34" charset="0"/>
              <a:ea typeface="宋体" pitchFamily="2" charset="-122"/>
            </a:endParaRPr>
          </a:p>
        </p:txBody>
      </p:sp>
      <p:sp>
        <p:nvSpPr>
          <p:cNvPr id="14" name="矩形 13">
            <a:extLst>
              <a:ext uri="{FF2B5EF4-FFF2-40B4-BE49-F238E27FC236}">
                <a16:creationId xmlns:a16="http://schemas.microsoft.com/office/drawing/2014/main" id="{E3BB1FED-9A03-460E-A285-2021AAB51833}"/>
              </a:ext>
            </a:extLst>
          </p:cNvPr>
          <p:cNvSpPr/>
          <p:nvPr/>
        </p:nvSpPr>
        <p:spPr>
          <a:xfrm>
            <a:off x="6590184" y="4612173"/>
            <a:ext cx="646331" cy="369332"/>
          </a:xfrm>
          <a:prstGeom prst="rect">
            <a:avLst/>
          </a:prstGeom>
        </p:spPr>
        <p:txBody>
          <a:bodyPr wrap="none">
            <a:spAutoFit/>
          </a:bodyPr>
          <a:lstStyle/>
          <a:p>
            <a:r>
              <a:rPr lang="zh-CN" altLang="en-US" dirty="0"/>
              <a:t>推广</a:t>
            </a:r>
          </a:p>
        </p:txBody>
      </p:sp>
    </p:spTree>
    <p:extLst>
      <p:ext uri="{BB962C8B-B14F-4D97-AF65-F5344CB8AC3E}">
        <p14:creationId xmlns:p14="http://schemas.microsoft.com/office/powerpoint/2010/main" val="560964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22</a:t>
            </a:fld>
            <a:r>
              <a:rPr kumimoji="0" lang="en-US" altLang="zh-CN" sz="1400" dirty="0">
                <a:latin typeface="Arial" panose="020B0604020202020204" pitchFamily="34" charset="0"/>
              </a:rPr>
              <a:t> /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en-US" altLang="zh-CN" dirty="0"/>
              <a:t>SLAM</a:t>
            </a:r>
            <a:r>
              <a:rPr lang="zh-CN" altLang="en-US" dirty="0"/>
              <a:t>技术的基础理论</a:t>
            </a:r>
          </a:p>
        </p:txBody>
      </p:sp>
      <p:sp>
        <p:nvSpPr>
          <p:cNvPr id="3" name="矩形 2">
            <a:extLst>
              <a:ext uri="{FF2B5EF4-FFF2-40B4-BE49-F238E27FC236}">
                <a16:creationId xmlns:a16="http://schemas.microsoft.com/office/drawing/2014/main" id="{DC61310D-C422-48E3-B76A-357BA82BB6AF}"/>
              </a:ext>
            </a:extLst>
          </p:cNvPr>
          <p:cNvSpPr/>
          <p:nvPr/>
        </p:nvSpPr>
        <p:spPr>
          <a:xfrm>
            <a:off x="1274649" y="1420764"/>
            <a:ext cx="2954655" cy="369332"/>
          </a:xfrm>
          <a:prstGeom prst="rect">
            <a:avLst/>
          </a:prstGeom>
        </p:spPr>
        <p:txBody>
          <a:bodyPr wrap="none">
            <a:spAutoFit/>
          </a:bodyPr>
          <a:lstStyle/>
          <a:p>
            <a:r>
              <a:rPr lang="zh-CN" altLang="zh-CN" dirty="0">
                <a:latin typeface="楷体" panose="02010609060101010101" pitchFamily="49" charset="-122"/>
                <a:ea typeface="楷体" panose="02010609060101010101" pitchFamily="49" charset="-122"/>
                <a:cs typeface="Times New Roman" panose="02020603050405020304" pitchFamily="18" charset="0"/>
              </a:rPr>
              <a:t>优化模型的标准数学</a:t>
            </a:r>
            <a:r>
              <a:rPr lang="zh-CN" altLang="en-US" dirty="0">
                <a:latin typeface="楷体" panose="02010609060101010101" pitchFamily="49" charset="-122"/>
                <a:ea typeface="楷体" panose="02010609060101010101" pitchFamily="49" charset="-122"/>
                <a:cs typeface="Times New Roman" panose="02020603050405020304" pitchFamily="18" charset="0"/>
              </a:rPr>
              <a:t>如下</a:t>
            </a:r>
            <a:r>
              <a:rPr lang="zh-CN" altLang="zh-CN" dirty="0">
                <a:latin typeface="楷体" panose="02010609060101010101" pitchFamily="49" charset="-122"/>
                <a:ea typeface="楷体" panose="02010609060101010101" pitchFamily="49" charset="-122"/>
                <a:cs typeface="Times New Roman" panose="02020603050405020304" pitchFamily="18" charset="0"/>
              </a:rPr>
              <a:t>：</a:t>
            </a:r>
            <a:endParaRPr lang="zh-CN" altLang="en-US" dirty="0">
              <a:latin typeface="楷体" panose="02010609060101010101" pitchFamily="49" charset="-122"/>
              <a:ea typeface="楷体" panose="02010609060101010101" pitchFamily="49" charset="-122"/>
            </a:endParaRPr>
          </a:p>
        </p:txBody>
      </p:sp>
      <p:graphicFrame>
        <p:nvGraphicFramePr>
          <p:cNvPr id="7" name="对象 6">
            <a:extLst>
              <a:ext uri="{FF2B5EF4-FFF2-40B4-BE49-F238E27FC236}">
                <a16:creationId xmlns:a16="http://schemas.microsoft.com/office/drawing/2014/main" id="{9F813CBC-1273-46B0-943E-0BF70A82B18F}"/>
              </a:ext>
            </a:extLst>
          </p:cNvPr>
          <p:cNvGraphicFramePr>
            <a:graphicFrameLocks noChangeAspect="1"/>
          </p:cNvGraphicFramePr>
          <p:nvPr>
            <p:extLst>
              <p:ext uri="{D42A27DB-BD31-4B8C-83A1-F6EECF244321}">
                <p14:modId xmlns:p14="http://schemas.microsoft.com/office/powerpoint/2010/main" val="231469389"/>
              </p:ext>
            </p:extLst>
          </p:nvPr>
        </p:nvGraphicFramePr>
        <p:xfrm>
          <a:off x="2784567" y="1872199"/>
          <a:ext cx="2730408" cy="1159488"/>
        </p:xfrm>
        <a:graphic>
          <a:graphicData uri="http://schemas.openxmlformats.org/presentationml/2006/ole">
            <mc:AlternateContent xmlns:mc="http://schemas.openxmlformats.org/markup-compatibility/2006">
              <mc:Choice xmlns:v="urn:schemas-microsoft-com:vml" Requires="v">
                <p:oleObj spid="_x0000_s17854" name="Equation" r:id="rId4" imgW="1384300" imgH="596900" progId="Equation.DSMT4">
                  <p:embed/>
                </p:oleObj>
              </mc:Choice>
              <mc:Fallback>
                <p:oleObj name="Equation" r:id="rId4" imgW="1384300" imgH="5969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4567" y="1872199"/>
                        <a:ext cx="2730408" cy="1159488"/>
                      </a:xfrm>
                      <a:prstGeom prst="rect">
                        <a:avLst/>
                      </a:prstGeom>
                      <a:noFill/>
                    </p:spPr>
                  </p:pic>
                </p:oleObj>
              </mc:Fallback>
            </mc:AlternateContent>
          </a:graphicData>
        </a:graphic>
      </p:graphicFrame>
      <p:sp>
        <p:nvSpPr>
          <p:cNvPr id="8" name="矩形 7">
            <a:extLst>
              <a:ext uri="{FF2B5EF4-FFF2-40B4-BE49-F238E27FC236}">
                <a16:creationId xmlns:a16="http://schemas.microsoft.com/office/drawing/2014/main" id="{2DD1CDE3-2D1F-49BF-8E97-B3D5F14D59F8}"/>
              </a:ext>
            </a:extLst>
          </p:cNvPr>
          <p:cNvSpPr/>
          <p:nvPr/>
        </p:nvSpPr>
        <p:spPr>
          <a:xfrm>
            <a:off x="1231211" y="3368935"/>
            <a:ext cx="6188455" cy="923330"/>
          </a:xfrm>
          <a:prstGeom prst="rect">
            <a:avLst/>
          </a:prstGeom>
        </p:spPr>
        <p:txBody>
          <a:bodyPr wrap="square">
            <a:spAutoFit/>
          </a:bodyPr>
          <a:lstStyle/>
          <a:p>
            <a:pPr indent="457200"/>
            <a:r>
              <a:rPr lang="en-US" altLang="zh-CN" i="1" dirty="0">
                <a:latin typeface="Times New Roman" panose="02020603050405020304" pitchFamily="18" charset="0"/>
                <a:ea typeface="楷体" panose="02010609060101010101" pitchFamily="49" charset="-122"/>
                <a:cs typeface="Times New Roman" panose="02020603050405020304" pitchFamily="18" charset="0"/>
              </a:rPr>
              <a:t>X</a:t>
            </a:r>
            <a:r>
              <a:rPr lang="zh-CN" altLang="zh-CN" dirty="0">
                <a:latin typeface="Times New Roman" panose="02020603050405020304" pitchFamily="18" charset="0"/>
                <a:ea typeface="楷体" panose="02010609060101010101" pitchFamily="49" charset="-122"/>
                <a:cs typeface="Times New Roman" panose="02020603050405020304" pitchFamily="18" charset="0"/>
              </a:rPr>
              <a:t>是所有待优化变量构成的集合。对于</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变量很多的</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大型的优化问题，目标函数</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往往</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可以写成多个误差函数和的形式。每个误差函数以及约束函数中只包括部分变量</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p>
        </p:txBody>
      </p:sp>
      <p:graphicFrame>
        <p:nvGraphicFramePr>
          <p:cNvPr id="10" name="对象 9">
            <a:extLst>
              <a:ext uri="{FF2B5EF4-FFF2-40B4-BE49-F238E27FC236}">
                <a16:creationId xmlns:a16="http://schemas.microsoft.com/office/drawing/2014/main" id="{05553D72-559A-4B63-ABE6-748E77DE2353}"/>
              </a:ext>
            </a:extLst>
          </p:cNvPr>
          <p:cNvGraphicFramePr>
            <a:graphicFrameLocks noChangeAspect="1"/>
          </p:cNvGraphicFramePr>
          <p:nvPr>
            <p:extLst>
              <p:ext uri="{D42A27DB-BD31-4B8C-83A1-F6EECF244321}">
                <p14:modId xmlns:p14="http://schemas.microsoft.com/office/powerpoint/2010/main" val="2200450156"/>
              </p:ext>
            </p:extLst>
          </p:nvPr>
        </p:nvGraphicFramePr>
        <p:xfrm>
          <a:off x="2783478" y="4477113"/>
          <a:ext cx="3525291" cy="1247411"/>
        </p:xfrm>
        <a:graphic>
          <a:graphicData uri="http://schemas.openxmlformats.org/presentationml/2006/ole">
            <mc:AlternateContent xmlns:mc="http://schemas.openxmlformats.org/markup-compatibility/2006">
              <mc:Choice xmlns:v="urn:schemas-microsoft-com:vml" Requires="v">
                <p:oleObj spid="_x0000_s17855" name="Equation" r:id="rId6" imgW="1854200" imgH="660400" progId="Equation.DSMT4">
                  <p:embed/>
                </p:oleObj>
              </mc:Choice>
              <mc:Fallback>
                <p:oleObj name="Equation" r:id="rId6" imgW="1854200" imgH="66040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3478" y="4477113"/>
                        <a:ext cx="3525291" cy="1247411"/>
                      </a:xfrm>
                      <a:prstGeom prst="rect">
                        <a:avLst/>
                      </a:prstGeom>
                      <a:noFill/>
                    </p:spPr>
                  </p:pic>
                </p:oleObj>
              </mc:Fallback>
            </mc:AlternateContent>
          </a:graphicData>
        </a:graphic>
      </p:graphicFrame>
      <p:graphicFrame>
        <p:nvGraphicFramePr>
          <p:cNvPr id="12" name="对象 11">
            <a:extLst>
              <a:ext uri="{FF2B5EF4-FFF2-40B4-BE49-F238E27FC236}">
                <a16:creationId xmlns:a16="http://schemas.microsoft.com/office/drawing/2014/main" id="{67454825-E335-4100-B5DC-5254396A377B}"/>
              </a:ext>
            </a:extLst>
          </p:cNvPr>
          <p:cNvGraphicFramePr>
            <a:graphicFrameLocks noChangeAspect="1"/>
          </p:cNvGraphicFramePr>
          <p:nvPr>
            <p:extLst>
              <p:ext uri="{D42A27DB-BD31-4B8C-83A1-F6EECF244321}">
                <p14:modId xmlns:p14="http://schemas.microsoft.com/office/powerpoint/2010/main" val="4164768833"/>
              </p:ext>
            </p:extLst>
          </p:nvPr>
        </p:nvGraphicFramePr>
        <p:xfrm>
          <a:off x="2009027" y="5898562"/>
          <a:ext cx="3083922" cy="369332"/>
        </p:xfrm>
        <a:graphic>
          <a:graphicData uri="http://schemas.openxmlformats.org/presentationml/2006/ole">
            <mc:AlternateContent xmlns:mc="http://schemas.openxmlformats.org/markup-compatibility/2006">
              <mc:Choice xmlns:v="urn:schemas-microsoft-com:vml" Requires="v">
                <p:oleObj spid="_x0000_s17856" name="Equation" r:id="rId8" imgW="1587500" imgH="190500" progId="Equation.DSMT4">
                  <p:embed/>
                </p:oleObj>
              </mc:Choice>
              <mc:Fallback>
                <p:oleObj name="Equation" r:id="rId8" imgW="1587500" imgH="190500" progId="Equation.DSMT4">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09027" y="5898562"/>
                        <a:ext cx="3083922" cy="369332"/>
                      </a:xfrm>
                      <a:prstGeom prst="rect">
                        <a:avLst/>
                      </a:prstGeom>
                      <a:noFill/>
                    </p:spPr>
                  </p:pic>
                </p:oleObj>
              </mc:Fallback>
            </mc:AlternateContent>
          </a:graphicData>
        </a:graphic>
      </p:graphicFrame>
      <p:sp>
        <p:nvSpPr>
          <p:cNvPr id="13" name="矩形 12">
            <a:extLst>
              <a:ext uri="{FF2B5EF4-FFF2-40B4-BE49-F238E27FC236}">
                <a16:creationId xmlns:a16="http://schemas.microsoft.com/office/drawing/2014/main" id="{60AFFA94-EC08-4C88-8FD2-80CFF07A89F3}"/>
              </a:ext>
            </a:extLst>
          </p:cNvPr>
          <p:cNvSpPr/>
          <p:nvPr/>
        </p:nvSpPr>
        <p:spPr>
          <a:xfrm>
            <a:off x="1362696" y="5850937"/>
            <a:ext cx="646331" cy="369332"/>
          </a:xfrm>
          <a:prstGeom prst="rect">
            <a:avLst/>
          </a:prstGeom>
        </p:spPr>
        <p:txBody>
          <a:bodyPr wrap="none">
            <a:spAutoFit/>
          </a:bodyPr>
          <a:lstStyle/>
          <a:p>
            <a:r>
              <a:rPr lang="zh-CN" altLang="zh-CN" dirty="0">
                <a:latin typeface="Times New Roman" panose="02020603050405020304" pitchFamily="18" charset="0"/>
                <a:ea typeface="楷体" panose="02010609060101010101" pitchFamily="49" charset="-122"/>
                <a:cs typeface="Times New Roman" panose="02020603050405020304" pitchFamily="18" charset="0"/>
              </a:rPr>
              <a:t>其中</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68537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23</a:t>
            </a:fld>
            <a:r>
              <a:rPr kumimoji="0" lang="en-US" altLang="zh-CN" sz="1400" dirty="0">
                <a:latin typeface="Arial" panose="020B0604020202020204" pitchFamily="34" charset="0"/>
              </a:rPr>
              <a:t> /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en-US" altLang="zh-CN" dirty="0"/>
              <a:t>SLAM</a:t>
            </a:r>
            <a:r>
              <a:rPr lang="zh-CN" altLang="en-US" dirty="0"/>
              <a:t>技术的基础理论</a:t>
            </a:r>
          </a:p>
        </p:txBody>
      </p:sp>
      <p:sp>
        <p:nvSpPr>
          <p:cNvPr id="4" name="矩形 3">
            <a:extLst>
              <a:ext uri="{FF2B5EF4-FFF2-40B4-BE49-F238E27FC236}">
                <a16:creationId xmlns:a16="http://schemas.microsoft.com/office/drawing/2014/main" id="{A7744EAD-A4B5-4B22-A3A8-78D9DA5EA9F5}"/>
              </a:ext>
            </a:extLst>
          </p:cNvPr>
          <p:cNvSpPr/>
          <p:nvPr/>
        </p:nvSpPr>
        <p:spPr>
          <a:xfrm>
            <a:off x="844374" y="5167998"/>
            <a:ext cx="7404276" cy="923330"/>
          </a:xfrm>
          <a:prstGeom prst="rect">
            <a:avLst/>
          </a:prstGeom>
        </p:spPr>
        <p:txBody>
          <a:bodyPr wrap="square">
            <a:spAutoFit/>
          </a:bodyPr>
          <a:lstStyle/>
          <a:p>
            <a:pPr indent="457200"/>
            <a:r>
              <a:rPr lang="zh-CN" altLang="zh-CN" dirty="0">
                <a:latin typeface="Times New Roman" panose="02020603050405020304" pitchFamily="18" charset="0"/>
                <a:ea typeface="楷体" panose="02010609060101010101" pitchFamily="49" charset="-122"/>
                <a:cs typeface="Times New Roman" panose="02020603050405020304" pitchFamily="18" charset="0"/>
              </a:rPr>
              <a:t>将每个待优化变量看成一个节点，属于同一个子集</a:t>
            </a:r>
            <a:r>
              <a:rPr lang="en-US" altLang="zh-CN" i="1" dirty="0" err="1">
                <a:latin typeface="Times New Roman" panose="02020603050405020304" pitchFamily="18" charset="0"/>
                <a:ea typeface="楷体" panose="02010609060101010101" pitchFamily="49" charset="-122"/>
                <a:cs typeface="Times New Roman" panose="02020603050405020304" pitchFamily="18" charset="0"/>
              </a:rPr>
              <a:t>X</a:t>
            </a:r>
            <a:r>
              <a:rPr lang="en-US" altLang="zh-CN" i="1" baseline="-25000" dirty="0" err="1">
                <a:latin typeface="Times New Roman" panose="02020603050405020304" pitchFamily="18" charset="0"/>
                <a:ea typeface="楷体" panose="02010609060101010101" pitchFamily="49" charset="-122"/>
                <a:cs typeface="Times New Roman" panose="02020603050405020304" pitchFamily="18" charset="0"/>
              </a:rPr>
              <a:t>k</a:t>
            </a:r>
            <a:r>
              <a:rPr lang="zh-CN" altLang="zh-CN" dirty="0">
                <a:latin typeface="Times New Roman" panose="02020603050405020304" pitchFamily="18" charset="0"/>
                <a:ea typeface="楷体" panose="02010609060101010101" pitchFamily="49" charset="-122"/>
                <a:cs typeface="Times New Roman" panose="02020603050405020304" pitchFamily="18" charset="0"/>
              </a:rPr>
              <a:t>的节点间存在的关系由误差函数</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i="1" dirty="0" err="1">
                <a:latin typeface="Times New Roman" panose="02020603050405020304" pitchFamily="18" charset="0"/>
                <a:ea typeface="楷体" panose="02010609060101010101" pitchFamily="49" charset="-122"/>
                <a:cs typeface="Times New Roman" panose="02020603050405020304" pitchFamily="18" charset="0"/>
              </a:rPr>
              <a:t>f</a:t>
            </a:r>
            <a:r>
              <a:rPr lang="en-US" altLang="zh-CN" i="1" baseline="-25000" dirty="0" err="1">
                <a:latin typeface="Times New Roman" panose="02020603050405020304" pitchFamily="18" charset="0"/>
                <a:ea typeface="楷体" panose="02010609060101010101" pitchFamily="49" charset="-122"/>
                <a:cs typeface="Times New Roman" panose="02020603050405020304" pitchFamily="18" charset="0"/>
              </a:rPr>
              <a:t>k</a:t>
            </a:r>
            <a:r>
              <a:rPr lang="en-US" altLang="zh-CN" i="1" baseline="-25000"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dirty="0">
                <a:latin typeface="Times New Roman" panose="02020603050405020304" pitchFamily="18" charset="0"/>
                <a:ea typeface="楷体" panose="02010609060101010101" pitchFamily="49" charset="-122"/>
                <a:cs typeface="Times New Roman" panose="02020603050405020304" pitchFamily="18" charset="0"/>
              </a:rPr>
              <a:t>或者约束函数定义。将这种关系看成一个多元边，那么整个优化模型就可以描述为图的形式。</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6" name="对象 5">
            <a:extLst>
              <a:ext uri="{FF2B5EF4-FFF2-40B4-BE49-F238E27FC236}">
                <a16:creationId xmlns:a16="http://schemas.microsoft.com/office/drawing/2014/main" id="{35695F62-C9CD-488B-A472-470864F38F5A}"/>
              </a:ext>
            </a:extLst>
          </p:cNvPr>
          <p:cNvGraphicFramePr>
            <a:graphicFrameLocks noChangeAspect="1"/>
          </p:cNvGraphicFramePr>
          <p:nvPr>
            <p:extLst>
              <p:ext uri="{D42A27DB-BD31-4B8C-83A1-F6EECF244321}">
                <p14:modId xmlns:p14="http://schemas.microsoft.com/office/powerpoint/2010/main" val="1649027953"/>
              </p:ext>
            </p:extLst>
          </p:nvPr>
        </p:nvGraphicFramePr>
        <p:xfrm>
          <a:off x="844374" y="1716773"/>
          <a:ext cx="7658109" cy="3217953"/>
        </p:xfrm>
        <a:graphic>
          <a:graphicData uri="http://schemas.openxmlformats.org/presentationml/2006/ole">
            <mc:AlternateContent xmlns:mc="http://schemas.openxmlformats.org/markup-compatibility/2006">
              <mc:Choice xmlns:v="urn:schemas-microsoft-com:vml" Requires="v">
                <p:oleObj spid="_x0000_s20629" name="Visio" r:id="rId4" imgW="5819850" imgH="2448015" progId="Visio.Drawing.15">
                  <p:embed/>
                </p:oleObj>
              </mc:Choice>
              <mc:Fallback>
                <p:oleObj name="Visio" r:id="rId4" imgW="5819850" imgH="244801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374" y="1716773"/>
                        <a:ext cx="7658109" cy="3217953"/>
                      </a:xfrm>
                      <a:prstGeom prst="rect">
                        <a:avLst/>
                      </a:prstGeom>
                      <a:noFill/>
                    </p:spPr>
                  </p:pic>
                </p:oleObj>
              </mc:Fallback>
            </mc:AlternateContent>
          </a:graphicData>
        </a:graphic>
      </p:graphicFrame>
    </p:spTree>
    <p:extLst>
      <p:ext uri="{BB962C8B-B14F-4D97-AF65-F5344CB8AC3E}">
        <p14:creationId xmlns:p14="http://schemas.microsoft.com/office/powerpoint/2010/main" val="1467565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24</a:t>
            </a:fld>
            <a:r>
              <a:rPr kumimoji="0" lang="en-US" altLang="zh-CN" sz="1400" dirty="0">
                <a:latin typeface="Arial" panose="020B0604020202020204" pitchFamily="34" charset="0"/>
              </a:rPr>
              <a:t> /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en-US" altLang="zh-CN" dirty="0"/>
              <a:t>SLAM</a:t>
            </a:r>
            <a:r>
              <a:rPr lang="zh-CN" altLang="en-US" dirty="0"/>
              <a:t>技术的基础理论</a:t>
            </a:r>
          </a:p>
        </p:txBody>
      </p:sp>
      <p:sp>
        <p:nvSpPr>
          <p:cNvPr id="8" name="矩形 7">
            <a:extLst>
              <a:ext uri="{FF2B5EF4-FFF2-40B4-BE49-F238E27FC236}">
                <a16:creationId xmlns:a16="http://schemas.microsoft.com/office/drawing/2014/main" id="{3440947F-5169-4EEE-A0F1-E96380D11A37}"/>
              </a:ext>
            </a:extLst>
          </p:cNvPr>
          <p:cNvSpPr/>
          <p:nvPr/>
        </p:nvSpPr>
        <p:spPr>
          <a:xfrm>
            <a:off x="1055941" y="5185358"/>
            <a:ext cx="7556877" cy="461665"/>
          </a:xfrm>
          <a:prstGeom prst="rect">
            <a:avLst/>
          </a:prstGeom>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如果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PMingLiU" panose="02020500000000000000" pitchFamily="18" charset="-120"/>
              </a:rPr>
              <a:t>h</a:t>
            </a:r>
            <a:r>
              <a:rPr lang="en-US" altLang="zh-CN" sz="2400" dirty="0">
                <a:solidFill>
                  <a:srgbClr val="000000"/>
                </a:solidFill>
                <a:latin typeface="Times New Roman" panose="02020603050405020304" pitchFamily="18" charset="0"/>
                <a:ea typeface="微软雅黑" panose="020B0503020204020204" pitchFamily="34" charset="-122"/>
              </a:rPr>
              <a:t>(</a:t>
            </a:r>
            <a:r>
              <a:rPr lang="en-US" altLang="zh-CN" b="1" dirty="0" err="1">
                <a:latin typeface="Times New Roman" panose="02020603050405020304" pitchFamily="18" charset="0"/>
                <a:ea typeface="宋体" panose="02010600030101010101" pitchFamily="2" charset="-122"/>
              </a:rPr>
              <a:t>x</a:t>
            </a:r>
            <a:r>
              <a:rPr lang="en-US" altLang="zh-CN" i="1" baseline="-25000" dirty="0" err="1">
                <a:latin typeface="Times New Roman" panose="02020603050405020304" pitchFamily="18" charset="0"/>
                <a:ea typeface="宋体" panose="02010600030101010101" pitchFamily="2" charset="-122"/>
              </a:rPr>
              <a:t>k</a:t>
            </a:r>
            <a:r>
              <a:rPr lang="en-US" altLang="zh-CN" sz="2400" dirty="0">
                <a:solidFill>
                  <a:srgbClr val="000000"/>
                </a:solidFill>
                <a:latin typeface="Times New Roman" panose="02020603050405020304" pitchFamily="18" charset="0"/>
                <a:ea typeface="微软雅黑" panose="020B0503020204020204" pitchFamily="34" charset="-122"/>
              </a:rPr>
              <a:t>) </a:t>
            </a:r>
            <a:r>
              <a:rPr lang="zh-CN" altLang="zh-CN" dirty="0">
                <a:latin typeface="Times New Roman" panose="02020603050405020304" pitchFamily="18" charset="0"/>
                <a:ea typeface="宋体" panose="02010600030101010101" pitchFamily="2" charset="-122"/>
                <a:cs typeface="Times New Roman" panose="02020603050405020304" pitchFamily="18" charset="0"/>
              </a:rPr>
              <a:t>是“可操作的”，</a:t>
            </a:r>
            <a:r>
              <a:rPr lang="zh-CN" altLang="zh-CN" dirty="0"/>
              <a:t>那么就可以建立优化模型求解机器人的位姿</a:t>
            </a:r>
            <a:endParaRPr lang="zh-CN" altLang="en-US" dirty="0"/>
          </a:p>
        </p:txBody>
      </p:sp>
      <p:graphicFrame>
        <p:nvGraphicFramePr>
          <p:cNvPr id="10" name="对象 9">
            <a:extLst>
              <a:ext uri="{FF2B5EF4-FFF2-40B4-BE49-F238E27FC236}">
                <a16:creationId xmlns:a16="http://schemas.microsoft.com/office/drawing/2014/main" id="{52067946-6B03-4FC7-B97D-EBB1DB7E6BB1}"/>
              </a:ext>
            </a:extLst>
          </p:cNvPr>
          <p:cNvGraphicFramePr>
            <a:graphicFrameLocks noChangeAspect="1"/>
          </p:cNvGraphicFramePr>
          <p:nvPr>
            <p:extLst>
              <p:ext uri="{D42A27DB-BD31-4B8C-83A1-F6EECF244321}">
                <p14:modId xmlns:p14="http://schemas.microsoft.com/office/powerpoint/2010/main" val="3833285464"/>
              </p:ext>
            </p:extLst>
          </p:nvPr>
        </p:nvGraphicFramePr>
        <p:xfrm>
          <a:off x="3383833" y="2760936"/>
          <a:ext cx="2364123" cy="604165"/>
        </p:xfrm>
        <a:graphic>
          <a:graphicData uri="http://schemas.openxmlformats.org/presentationml/2006/ole">
            <mc:AlternateContent xmlns:mc="http://schemas.openxmlformats.org/markup-compatibility/2006">
              <mc:Choice xmlns:v="urn:schemas-microsoft-com:vml" Requires="v">
                <p:oleObj spid="_x0000_s21653" name="Equation" r:id="rId4" imgW="850531" imgH="215806" progId="Equation.DSMT4">
                  <p:embed/>
                </p:oleObj>
              </mc:Choice>
              <mc:Fallback>
                <p:oleObj name="Equation" r:id="rId4" imgW="850531" imgH="215806"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3833" y="2760936"/>
                        <a:ext cx="2364123" cy="604165"/>
                      </a:xfrm>
                      <a:prstGeom prst="rect">
                        <a:avLst/>
                      </a:prstGeom>
                      <a:noFill/>
                    </p:spPr>
                  </p:pic>
                </p:oleObj>
              </mc:Fallback>
            </mc:AlternateContent>
          </a:graphicData>
        </a:graphic>
      </p:graphicFrame>
      <p:sp>
        <p:nvSpPr>
          <p:cNvPr id="257" name="自选图形 3">
            <a:extLst>
              <a:ext uri="{FF2B5EF4-FFF2-40B4-BE49-F238E27FC236}">
                <a16:creationId xmlns:a16="http://schemas.microsoft.com/office/drawing/2014/main" id="{549B123B-E556-4053-ADAD-CDF42735012A}"/>
              </a:ext>
            </a:extLst>
          </p:cNvPr>
          <p:cNvSpPr>
            <a:spLocks noChangeArrowheads="1"/>
          </p:cNvSpPr>
          <p:nvPr/>
        </p:nvSpPr>
        <p:spPr bwMode="gray">
          <a:xfrm>
            <a:off x="1419865" y="1592334"/>
            <a:ext cx="6327972" cy="2838197"/>
          </a:xfrm>
          <a:prstGeom prst="diamond">
            <a:avLst/>
          </a:prstGeom>
          <a:noFill/>
          <a:ln w="57150" algn="ctr">
            <a:solidFill>
              <a:srgbClr val="808080"/>
            </a:solidFill>
            <a:miter lim="800000"/>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spcBef>
                <a:spcPct val="0"/>
              </a:spcBef>
              <a:spcAft>
                <a:spcPct val="0"/>
              </a:spcAft>
            </a:pPr>
            <a:endParaRPr lang="zh-CN" altLang="en-US">
              <a:solidFill>
                <a:srgbClr val="17347D"/>
              </a:solidFill>
              <a:latin typeface="Arial" panose="020B0604020202020204" pitchFamily="34" charset="0"/>
            </a:endParaRPr>
          </a:p>
        </p:txBody>
      </p:sp>
      <p:grpSp>
        <p:nvGrpSpPr>
          <p:cNvPr id="258" name="组合 4">
            <a:extLst>
              <a:ext uri="{FF2B5EF4-FFF2-40B4-BE49-F238E27FC236}">
                <a16:creationId xmlns:a16="http://schemas.microsoft.com/office/drawing/2014/main" id="{44ECA7B0-B78E-4EA7-A60A-4DFFCA9F6088}"/>
              </a:ext>
            </a:extLst>
          </p:cNvPr>
          <p:cNvGrpSpPr/>
          <p:nvPr/>
        </p:nvGrpSpPr>
        <p:grpSpPr bwMode="auto">
          <a:xfrm>
            <a:off x="3768725" y="1173372"/>
            <a:ext cx="1771650" cy="1352550"/>
            <a:chOff x="2180" y="1267"/>
            <a:chExt cx="1350" cy="1030"/>
          </a:xfrm>
        </p:grpSpPr>
        <p:sp>
          <p:nvSpPr>
            <p:cNvPr id="259" name="椭圆 5">
              <a:extLst>
                <a:ext uri="{FF2B5EF4-FFF2-40B4-BE49-F238E27FC236}">
                  <a16:creationId xmlns:a16="http://schemas.microsoft.com/office/drawing/2014/main" id="{8DC854E3-756F-495E-969D-5F6FE718EF58}"/>
                </a:ext>
              </a:extLst>
            </p:cNvPr>
            <p:cNvSpPr>
              <a:spLocks noChangeArrowheads="1"/>
            </p:cNvSpPr>
            <p:nvPr/>
          </p:nvSpPr>
          <p:spPr bwMode="ltGray">
            <a:xfrm>
              <a:off x="2301" y="1267"/>
              <a:ext cx="1021" cy="1030"/>
            </a:xfrm>
            <a:prstGeom prst="ellipse">
              <a:avLst/>
            </a:prstGeom>
            <a:gradFill rotWithShape="0">
              <a:gsLst>
                <a:gs pos="0">
                  <a:srgbClr val="9999FF">
                    <a:gamma/>
                    <a:shade val="66275"/>
                    <a:invGamma/>
                  </a:srgbClr>
                </a:gs>
                <a:gs pos="50000">
                  <a:srgbClr val="9999FF"/>
                </a:gs>
                <a:gs pos="100000">
                  <a:srgbClr val="9999FF">
                    <a:gamma/>
                    <a:shade val="66275"/>
                    <a:invGamma/>
                  </a:srgbClr>
                </a:gs>
              </a:gsLst>
              <a:lin ang="2700000" scaled="1"/>
            </a:gradFill>
            <a:ln w="57150">
              <a:solidFill>
                <a:srgbClr val="EAEAEA"/>
              </a:solidFill>
              <a:round/>
            </a:ln>
            <a:effectLst/>
            <a:extLst>
              <a:ext uri="{AF507438-7753-43E0-B8FC-AC1667EBCBE1}">
                <a14:hiddenEffects xmlns:a14="http://schemas.microsoft.com/office/drawing/2010/main">
                  <a:effectLst>
                    <a:outerShdw dist="107763" dir="2700000" algn="ctr" rotWithShape="0">
                      <a:schemeClr val="tx2">
                        <a:alpha val="19000"/>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nvGrpSpPr>
            <p:cNvPr id="260" name="组合 6">
              <a:extLst>
                <a:ext uri="{FF2B5EF4-FFF2-40B4-BE49-F238E27FC236}">
                  <a16:creationId xmlns:a16="http://schemas.microsoft.com/office/drawing/2014/main" id="{FB209DD8-60B0-4B1E-930A-83709D990D72}"/>
                </a:ext>
              </a:extLst>
            </p:cNvPr>
            <p:cNvGrpSpPr/>
            <p:nvPr/>
          </p:nvGrpSpPr>
          <p:grpSpPr bwMode="auto">
            <a:xfrm rot="10082854">
              <a:off x="2180" y="2013"/>
              <a:ext cx="926" cy="237"/>
              <a:chOff x="2598" y="1026"/>
              <a:chExt cx="957" cy="242"/>
            </a:xfrm>
          </p:grpSpPr>
          <p:grpSp>
            <p:nvGrpSpPr>
              <p:cNvPr id="284" name="组合 7">
                <a:extLst>
                  <a:ext uri="{FF2B5EF4-FFF2-40B4-BE49-F238E27FC236}">
                    <a16:creationId xmlns:a16="http://schemas.microsoft.com/office/drawing/2014/main" id="{8C7B5E67-08CE-4434-A15B-B2B1226323CD}"/>
                  </a:ext>
                </a:extLst>
              </p:cNvPr>
              <p:cNvGrpSpPr/>
              <p:nvPr/>
            </p:nvGrpSpPr>
            <p:grpSpPr bwMode="auto">
              <a:xfrm rot="-9970459" flipH="1" flipV="1">
                <a:off x="2598" y="1026"/>
                <a:ext cx="957" cy="242"/>
                <a:chOff x="2532" y="1051"/>
                <a:chExt cx="893" cy="246"/>
              </a:xfrm>
            </p:grpSpPr>
            <p:grpSp>
              <p:nvGrpSpPr>
                <p:cNvPr id="296" name="组合 8">
                  <a:extLst>
                    <a:ext uri="{FF2B5EF4-FFF2-40B4-BE49-F238E27FC236}">
                      <a16:creationId xmlns:a16="http://schemas.microsoft.com/office/drawing/2014/main" id="{2251D7F9-5859-4103-AB6E-3079D3661972}"/>
                    </a:ext>
                  </a:extLst>
                </p:cNvPr>
                <p:cNvGrpSpPr/>
                <p:nvPr/>
              </p:nvGrpSpPr>
              <p:grpSpPr bwMode="auto">
                <a:xfrm>
                  <a:off x="2532" y="1051"/>
                  <a:ext cx="743" cy="185"/>
                  <a:chOff x="1565" y="2568"/>
                  <a:chExt cx="1118" cy="279"/>
                </a:xfrm>
              </p:grpSpPr>
              <p:sp>
                <p:nvSpPr>
                  <p:cNvPr id="302" name="自选图形 9">
                    <a:extLst>
                      <a:ext uri="{FF2B5EF4-FFF2-40B4-BE49-F238E27FC236}">
                        <a16:creationId xmlns:a16="http://schemas.microsoft.com/office/drawing/2014/main" id="{940C2A93-5C19-49F6-A5A4-2A28DF7E55FB}"/>
                      </a:ext>
                    </a:extLst>
                  </p:cNvPr>
                  <p:cNvSpPr>
                    <a:spLocks noChangeArrowheads="1"/>
                  </p:cNvSpPr>
                  <p:nvPr/>
                </p:nvSpPr>
                <p:spPr bwMode="lt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03" name="自选图形 10">
                    <a:extLst>
                      <a:ext uri="{FF2B5EF4-FFF2-40B4-BE49-F238E27FC236}">
                        <a16:creationId xmlns:a16="http://schemas.microsoft.com/office/drawing/2014/main" id="{25C2BDDA-C968-4919-884F-F13BB3085BF1}"/>
                      </a:ext>
                    </a:extLst>
                  </p:cNvPr>
                  <p:cNvSpPr>
                    <a:spLocks noChangeArrowheads="1"/>
                  </p:cNvSpPr>
                  <p:nvPr/>
                </p:nvSpPr>
                <p:spPr bwMode="lt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04" name="自选图形 11">
                    <a:extLst>
                      <a:ext uri="{FF2B5EF4-FFF2-40B4-BE49-F238E27FC236}">
                        <a16:creationId xmlns:a16="http://schemas.microsoft.com/office/drawing/2014/main" id="{1573EE91-B5A5-4D8A-98FC-AF154FAE71F2}"/>
                      </a:ext>
                    </a:extLst>
                  </p:cNvPr>
                  <p:cNvSpPr>
                    <a:spLocks noChangeArrowheads="1"/>
                  </p:cNvSpPr>
                  <p:nvPr/>
                </p:nvSpPr>
                <p:spPr bwMode="lt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05" name="自选图形 12">
                    <a:extLst>
                      <a:ext uri="{FF2B5EF4-FFF2-40B4-BE49-F238E27FC236}">
                        <a16:creationId xmlns:a16="http://schemas.microsoft.com/office/drawing/2014/main" id="{1350BDE8-7A66-4C5C-A123-13809ECE3389}"/>
                      </a:ext>
                    </a:extLst>
                  </p:cNvPr>
                  <p:cNvSpPr>
                    <a:spLocks noChangeArrowheads="1"/>
                  </p:cNvSpPr>
                  <p:nvPr/>
                </p:nvSpPr>
                <p:spPr bwMode="lt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nvGrpSpPr>
                <p:cNvPr id="297" name="组合 13">
                  <a:extLst>
                    <a:ext uri="{FF2B5EF4-FFF2-40B4-BE49-F238E27FC236}">
                      <a16:creationId xmlns:a16="http://schemas.microsoft.com/office/drawing/2014/main" id="{8FDB0335-8ABC-4E5A-9D9B-636EBE11E227}"/>
                    </a:ext>
                  </a:extLst>
                </p:cNvPr>
                <p:cNvGrpSpPr/>
                <p:nvPr/>
              </p:nvGrpSpPr>
              <p:grpSpPr bwMode="auto">
                <a:xfrm rot="1353540">
                  <a:off x="2682" y="1111"/>
                  <a:ext cx="743" cy="186"/>
                  <a:chOff x="1565" y="2568"/>
                  <a:chExt cx="1118" cy="279"/>
                </a:xfrm>
              </p:grpSpPr>
              <p:sp>
                <p:nvSpPr>
                  <p:cNvPr id="298" name="自选图形 14">
                    <a:extLst>
                      <a:ext uri="{FF2B5EF4-FFF2-40B4-BE49-F238E27FC236}">
                        <a16:creationId xmlns:a16="http://schemas.microsoft.com/office/drawing/2014/main" id="{707B570A-CF59-4AE0-BCA0-94F202012538}"/>
                      </a:ext>
                    </a:extLst>
                  </p:cNvPr>
                  <p:cNvSpPr>
                    <a:spLocks noChangeArrowheads="1"/>
                  </p:cNvSpPr>
                  <p:nvPr/>
                </p:nvSpPr>
                <p:spPr bwMode="lt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299" name="自选图形 15">
                    <a:extLst>
                      <a:ext uri="{FF2B5EF4-FFF2-40B4-BE49-F238E27FC236}">
                        <a16:creationId xmlns:a16="http://schemas.microsoft.com/office/drawing/2014/main" id="{302BFB23-51EE-47D7-83E5-889A48F5BFA7}"/>
                      </a:ext>
                    </a:extLst>
                  </p:cNvPr>
                  <p:cNvSpPr>
                    <a:spLocks noChangeArrowheads="1"/>
                  </p:cNvSpPr>
                  <p:nvPr/>
                </p:nvSpPr>
                <p:spPr bwMode="lt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00" name="自选图形 16">
                    <a:extLst>
                      <a:ext uri="{FF2B5EF4-FFF2-40B4-BE49-F238E27FC236}">
                        <a16:creationId xmlns:a16="http://schemas.microsoft.com/office/drawing/2014/main" id="{B0EA1F08-3544-42AF-82E1-EC6CB768DAE9}"/>
                      </a:ext>
                    </a:extLst>
                  </p:cNvPr>
                  <p:cNvSpPr>
                    <a:spLocks noChangeArrowheads="1"/>
                  </p:cNvSpPr>
                  <p:nvPr/>
                </p:nvSpPr>
                <p:spPr bwMode="lt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01" name="自选图形 17">
                    <a:extLst>
                      <a:ext uri="{FF2B5EF4-FFF2-40B4-BE49-F238E27FC236}">
                        <a16:creationId xmlns:a16="http://schemas.microsoft.com/office/drawing/2014/main" id="{81ED08AC-C1F9-4D9F-8305-39EDCDB9B16C}"/>
                      </a:ext>
                    </a:extLst>
                  </p:cNvPr>
                  <p:cNvSpPr>
                    <a:spLocks noChangeArrowheads="1"/>
                  </p:cNvSpPr>
                  <p:nvPr/>
                </p:nvSpPr>
                <p:spPr bwMode="lt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grpSp>
            <p:nvGrpSpPr>
              <p:cNvPr id="285" name="组合 18">
                <a:extLst>
                  <a:ext uri="{FF2B5EF4-FFF2-40B4-BE49-F238E27FC236}">
                    <a16:creationId xmlns:a16="http://schemas.microsoft.com/office/drawing/2014/main" id="{97CE312B-E1AB-4CFA-8444-5513F9DB6F9C}"/>
                  </a:ext>
                </a:extLst>
              </p:cNvPr>
              <p:cNvGrpSpPr/>
              <p:nvPr/>
            </p:nvGrpSpPr>
            <p:grpSpPr bwMode="auto">
              <a:xfrm rot="-9970459" flipH="1" flipV="1">
                <a:off x="2688" y="1056"/>
                <a:ext cx="784" cy="198"/>
                <a:chOff x="2532" y="1051"/>
                <a:chExt cx="893" cy="246"/>
              </a:xfrm>
            </p:grpSpPr>
            <p:grpSp>
              <p:nvGrpSpPr>
                <p:cNvPr id="286" name="组合 19">
                  <a:extLst>
                    <a:ext uri="{FF2B5EF4-FFF2-40B4-BE49-F238E27FC236}">
                      <a16:creationId xmlns:a16="http://schemas.microsoft.com/office/drawing/2014/main" id="{8732FC3B-3801-4466-B063-C0EB2DACD1FF}"/>
                    </a:ext>
                  </a:extLst>
                </p:cNvPr>
                <p:cNvGrpSpPr/>
                <p:nvPr/>
              </p:nvGrpSpPr>
              <p:grpSpPr bwMode="auto">
                <a:xfrm>
                  <a:off x="2532" y="1051"/>
                  <a:ext cx="743" cy="185"/>
                  <a:chOff x="1565" y="2568"/>
                  <a:chExt cx="1118" cy="279"/>
                </a:xfrm>
              </p:grpSpPr>
              <p:sp>
                <p:nvSpPr>
                  <p:cNvPr id="292" name="自选图形 20">
                    <a:extLst>
                      <a:ext uri="{FF2B5EF4-FFF2-40B4-BE49-F238E27FC236}">
                        <a16:creationId xmlns:a16="http://schemas.microsoft.com/office/drawing/2014/main" id="{886824DD-890D-4D19-9CCE-028E504FBE67}"/>
                      </a:ext>
                    </a:extLst>
                  </p:cNvPr>
                  <p:cNvSpPr>
                    <a:spLocks noChangeArrowheads="1"/>
                  </p:cNvSpPr>
                  <p:nvPr/>
                </p:nvSpPr>
                <p:spPr bwMode="lt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293" name="自选图形 21">
                    <a:extLst>
                      <a:ext uri="{FF2B5EF4-FFF2-40B4-BE49-F238E27FC236}">
                        <a16:creationId xmlns:a16="http://schemas.microsoft.com/office/drawing/2014/main" id="{E8A0A906-1AD2-448F-8EA5-30D5AC962A33}"/>
                      </a:ext>
                    </a:extLst>
                  </p:cNvPr>
                  <p:cNvSpPr>
                    <a:spLocks noChangeArrowheads="1"/>
                  </p:cNvSpPr>
                  <p:nvPr/>
                </p:nvSpPr>
                <p:spPr bwMode="lt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294" name="自选图形 22">
                    <a:extLst>
                      <a:ext uri="{FF2B5EF4-FFF2-40B4-BE49-F238E27FC236}">
                        <a16:creationId xmlns:a16="http://schemas.microsoft.com/office/drawing/2014/main" id="{CA33C88B-54E3-4C5D-AF8F-EF604D007CA0}"/>
                      </a:ext>
                    </a:extLst>
                  </p:cNvPr>
                  <p:cNvSpPr>
                    <a:spLocks noChangeArrowheads="1"/>
                  </p:cNvSpPr>
                  <p:nvPr/>
                </p:nvSpPr>
                <p:spPr bwMode="lt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295" name="自选图形 23">
                    <a:extLst>
                      <a:ext uri="{FF2B5EF4-FFF2-40B4-BE49-F238E27FC236}">
                        <a16:creationId xmlns:a16="http://schemas.microsoft.com/office/drawing/2014/main" id="{6C024309-4671-4115-B5F6-B8E7C971F9D3}"/>
                      </a:ext>
                    </a:extLst>
                  </p:cNvPr>
                  <p:cNvSpPr>
                    <a:spLocks noChangeArrowheads="1"/>
                  </p:cNvSpPr>
                  <p:nvPr/>
                </p:nvSpPr>
                <p:spPr bwMode="lt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nvGrpSpPr>
                <p:cNvPr id="287" name="组合 24">
                  <a:extLst>
                    <a:ext uri="{FF2B5EF4-FFF2-40B4-BE49-F238E27FC236}">
                      <a16:creationId xmlns:a16="http://schemas.microsoft.com/office/drawing/2014/main" id="{C4182D3C-79B0-418F-A412-A0E9B293EABA}"/>
                    </a:ext>
                  </a:extLst>
                </p:cNvPr>
                <p:cNvGrpSpPr/>
                <p:nvPr/>
              </p:nvGrpSpPr>
              <p:grpSpPr bwMode="auto">
                <a:xfrm rot="1353540">
                  <a:off x="2682" y="1111"/>
                  <a:ext cx="743" cy="186"/>
                  <a:chOff x="1565" y="2568"/>
                  <a:chExt cx="1118" cy="279"/>
                </a:xfrm>
              </p:grpSpPr>
              <p:sp>
                <p:nvSpPr>
                  <p:cNvPr id="288" name="自选图形 25">
                    <a:extLst>
                      <a:ext uri="{FF2B5EF4-FFF2-40B4-BE49-F238E27FC236}">
                        <a16:creationId xmlns:a16="http://schemas.microsoft.com/office/drawing/2014/main" id="{1DF12BC4-722A-4F01-9649-27FA4A6B1044}"/>
                      </a:ext>
                    </a:extLst>
                  </p:cNvPr>
                  <p:cNvSpPr>
                    <a:spLocks noChangeArrowheads="1"/>
                  </p:cNvSpPr>
                  <p:nvPr/>
                </p:nvSpPr>
                <p:spPr bwMode="lt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289" name="自选图形 26">
                    <a:extLst>
                      <a:ext uri="{FF2B5EF4-FFF2-40B4-BE49-F238E27FC236}">
                        <a16:creationId xmlns:a16="http://schemas.microsoft.com/office/drawing/2014/main" id="{7FC542B3-C183-42D3-84B1-5D2CEE83CA9F}"/>
                      </a:ext>
                    </a:extLst>
                  </p:cNvPr>
                  <p:cNvSpPr>
                    <a:spLocks noChangeArrowheads="1"/>
                  </p:cNvSpPr>
                  <p:nvPr/>
                </p:nvSpPr>
                <p:spPr bwMode="lt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290" name="自选图形 27">
                    <a:extLst>
                      <a:ext uri="{FF2B5EF4-FFF2-40B4-BE49-F238E27FC236}">
                        <a16:creationId xmlns:a16="http://schemas.microsoft.com/office/drawing/2014/main" id="{DF4E6AFA-B26E-406A-AB8C-CB26CDF20691}"/>
                      </a:ext>
                    </a:extLst>
                  </p:cNvPr>
                  <p:cNvSpPr>
                    <a:spLocks noChangeArrowheads="1"/>
                  </p:cNvSpPr>
                  <p:nvPr/>
                </p:nvSpPr>
                <p:spPr bwMode="lt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291" name="自选图形 28">
                    <a:extLst>
                      <a:ext uri="{FF2B5EF4-FFF2-40B4-BE49-F238E27FC236}">
                        <a16:creationId xmlns:a16="http://schemas.microsoft.com/office/drawing/2014/main" id="{A3F072C5-346C-42B5-A889-2EC332349657}"/>
                      </a:ext>
                    </a:extLst>
                  </p:cNvPr>
                  <p:cNvSpPr>
                    <a:spLocks noChangeArrowheads="1"/>
                  </p:cNvSpPr>
                  <p:nvPr/>
                </p:nvSpPr>
                <p:spPr bwMode="lt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grpSp>
        <p:grpSp>
          <p:nvGrpSpPr>
            <p:cNvPr id="261" name="组合 29">
              <a:extLst>
                <a:ext uri="{FF2B5EF4-FFF2-40B4-BE49-F238E27FC236}">
                  <a16:creationId xmlns:a16="http://schemas.microsoft.com/office/drawing/2014/main" id="{7FAFBA9E-6238-4BCB-A945-06374A03BB1E}"/>
                </a:ext>
              </a:extLst>
            </p:cNvPr>
            <p:cNvGrpSpPr/>
            <p:nvPr/>
          </p:nvGrpSpPr>
          <p:grpSpPr bwMode="auto">
            <a:xfrm>
              <a:off x="2604" y="1361"/>
              <a:ext cx="926" cy="237"/>
              <a:chOff x="2598" y="1026"/>
              <a:chExt cx="957" cy="242"/>
            </a:xfrm>
          </p:grpSpPr>
          <p:grpSp>
            <p:nvGrpSpPr>
              <p:cNvPr id="262" name="组合 30">
                <a:extLst>
                  <a:ext uri="{FF2B5EF4-FFF2-40B4-BE49-F238E27FC236}">
                    <a16:creationId xmlns:a16="http://schemas.microsoft.com/office/drawing/2014/main" id="{3B442662-B610-47A0-9A0F-1921DED5A473}"/>
                  </a:ext>
                </a:extLst>
              </p:cNvPr>
              <p:cNvGrpSpPr/>
              <p:nvPr/>
            </p:nvGrpSpPr>
            <p:grpSpPr bwMode="auto">
              <a:xfrm rot="-9970459" flipH="1" flipV="1">
                <a:off x="2598" y="1026"/>
                <a:ext cx="957" cy="242"/>
                <a:chOff x="2532" y="1051"/>
                <a:chExt cx="893" cy="246"/>
              </a:xfrm>
            </p:grpSpPr>
            <p:grpSp>
              <p:nvGrpSpPr>
                <p:cNvPr id="274" name="组合 31">
                  <a:extLst>
                    <a:ext uri="{FF2B5EF4-FFF2-40B4-BE49-F238E27FC236}">
                      <a16:creationId xmlns:a16="http://schemas.microsoft.com/office/drawing/2014/main" id="{E30CC887-AE38-4D0A-93B6-5BDA79A0BDDB}"/>
                    </a:ext>
                  </a:extLst>
                </p:cNvPr>
                <p:cNvGrpSpPr/>
                <p:nvPr/>
              </p:nvGrpSpPr>
              <p:grpSpPr bwMode="auto">
                <a:xfrm>
                  <a:off x="2532" y="1051"/>
                  <a:ext cx="743" cy="185"/>
                  <a:chOff x="1565" y="2568"/>
                  <a:chExt cx="1118" cy="279"/>
                </a:xfrm>
              </p:grpSpPr>
              <p:sp>
                <p:nvSpPr>
                  <p:cNvPr id="280" name="自选图形 32">
                    <a:extLst>
                      <a:ext uri="{FF2B5EF4-FFF2-40B4-BE49-F238E27FC236}">
                        <a16:creationId xmlns:a16="http://schemas.microsoft.com/office/drawing/2014/main" id="{FFE02A65-0FCE-4FDB-8E03-38FC7961819C}"/>
                      </a:ext>
                    </a:extLst>
                  </p:cNvPr>
                  <p:cNvSpPr>
                    <a:spLocks noChangeArrowheads="1"/>
                  </p:cNvSpPr>
                  <p:nvPr/>
                </p:nvSpPr>
                <p:spPr bwMode="lt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281" name="自选图形 33">
                    <a:extLst>
                      <a:ext uri="{FF2B5EF4-FFF2-40B4-BE49-F238E27FC236}">
                        <a16:creationId xmlns:a16="http://schemas.microsoft.com/office/drawing/2014/main" id="{3C5ED2F5-15F1-44E6-8514-9EBC1EF3B2B3}"/>
                      </a:ext>
                    </a:extLst>
                  </p:cNvPr>
                  <p:cNvSpPr>
                    <a:spLocks noChangeArrowheads="1"/>
                  </p:cNvSpPr>
                  <p:nvPr/>
                </p:nvSpPr>
                <p:spPr bwMode="lt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282" name="自选图形 34">
                    <a:extLst>
                      <a:ext uri="{FF2B5EF4-FFF2-40B4-BE49-F238E27FC236}">
                        <a16:creationId xmlns:a16="http://schemas.microsoft.com/office/drawing/2014/main" id="{600E62FF-1D73-4AFC-A04A-5421A6CA87AA}"/>
                      </a:ext>
                    </a:extLst>
                  </p:cNvPr>
                  <p:cNvSpPr>
                    <a:spLocks noChangeArrowheads="1"/>
                  </p:cNvSpPr>
                  <p:nvPr/>
                </p:nvSpPr>
                <p:spPr bwMode="lt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283" name="自选图形 35">
                    <a:extLst>
                      <a:ext uri="{FF2B5EF4-FFF2-40B4-BE49-F238E27FC236}">
                        <a16:creationId xmlns:a16="http://schemas.microsoft.com/office/drawing/2014/main" id="{D4D1F863-A308-4FA7-B155-506E39DF985D}"/>
                      </a:ext>
                    </a:extLst>
                  </p:cNvPr>
                  <p:cNvSpPr>
                    <a:spLocks noChangeArrowheads="1"/>
                  </p:cNvSpPr>
                  <p:nvPr/>
                </p:nvSpPr>
                <p:spPr bwMode="lt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nvGrpSpPr>
                <p:cNvPr id="275" name="组合 36">
                  <a:extLst>
                    <a:ext uri="{FF2B5EF4-FFF2-40B4-BE49-F238E27FC236}">
                      <a16:creationId xmlns:a16="http://schemas.microsoft.com/office/drawing/2014/main" id="{5D5F5157-980A-4A7B-94C7-D5904A3B15D8}"/>
                    </a:ext>
                  </a:extLst>
                </p:cNvPr>
                <p:cNvGrpSpPr/>
                <p:nvPr/>
              </p:nvGrpSpPr>
              <p:grpSpPr bwMode="auto">
                <a:xfrm rot="1353540">
                  <a:off x="2682" y="1111"/>
                  <a:ext cx="743" cy="186"/>
                  <a:chOff x="1565" y="2568"/>
                  <a:chExt cx="1118" cy="279"/>
                </a:xfrm>
              </p:grpSpPr>
              <p:sp>
                <p:nvSpPr>
                  <p:cNvPr id="276" name="自选图形 37">
                    <a:extLst>
                      <a:ext uri="{FF2B5EF4-FFF2-40B4-BE49-F238E27FC236}">
                        <a16:creationId xmlns:a16="http://schemas.microsoft.com/office/drawing/2014/main" id="{242625B8-68CB-4C88-8AF4-0F540456B1D7}"/>
                      </a:ext>
                    </a:extLst>
                  </p:cNvPr>
                  <p:cNvSpPr>
                    <a:spLocks noChangeArrowheads="1"/>
                  </p:cNvSpPr>
                  <p:nvPr/>
                </p:nvSpPr>
                <p:spPr bwMode="lt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277" name="自选图形 38">
                    <a:extLst>
                      <a:ext uri="{FF2B5EF4-FFF2-40B4-BE49-F238E27FC236}">
                        <a16:creationId xmlns:a16="http://schemas.microsoft.com/office/drawing/2014/main" id="{3841373D-E48C-4A5F-96E6-7845671726CD}"/>
                      </a:ext>
                    </a:extLst>
                  </p:cNvPr>
                  <p:cNvSpPr>
                    <a:spLocks noChangeArrowheads="1"/>
                  </p:cNvSpPr>
                  <p:nvPr/>
                </p:nvSpPr>
                <p:spPr bwMode="lt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278" name="自选图形 39">
                    <a:extLst>
                      <a:ext uri="{FF2B5EF4-FFF2-40B4-BE49-F238E27FC236}">
                        <a16:creationId xmlns:a16="http://schemas.microsoft.com/office/drawing/2014/main" id="{0881446B-1DED-48D1-A39E-80B5A6F1B746}"/>
                      </a:ext>
                    </a:extLst>
                  </p:cNvPr>
                  <p:cNvSpPr>
                    <a:spLocks noChangeArrowheads="1"/>
                  </p:cNvSpPr>
                  <p:nvPr/>
                </p:nvSpPr>
                <p:spPr bwMode="lt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279" name="自选图形 40">
                    <a:extLst>
                      <a:ext uri="{FF2B5EF4-FFF2-40B4-BE49-F238E27FC236}">
                        <a16:creationId xmlns:a16="http://schemas.microsoft.com/office/drawing/2014/main" id="{C8C26FAF-728F-45BE-95EB-891390DE1B90}"/>
                      </a:ext>
                    </a:extLst>
                  </p:cNvPr>
                  <p:cNvSpPr>
                    <a:spLocks noChangeArrowheads="1"/>
                  </p:cNvSpPr>
                  <p:nvPr/>
                </p:nvSpPr>
                <p:spPr bwMode="lt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grpSp>
            <p:nvGrpSpPr>
              <p:cNvPr id="263" name="组合 41">
                <a:extLst>
                  <a:ext uri="{FF2B5EF4-FFF2-40B4-BE49-F238E27FC236}">
                    <a16:creationId xmlns:a16="http://schemas.microsoft.com/office/drawing/2014/main" id="{94A7A122-A0F5-4BEB-8B75-8A1BAD27AA6A}"/>
                  </a:ext>
                </a:extLst>
              </p:cNvPr>
              <p:cNvGrpSpPr/>
              <p:nvPr/>
            </p:nvGrpSpPr>
            <p:grpSpPr bwMode="auto">
              <a:xfrm rot="-9970459" flipH="1" flipV="1">
                <a:off x="2688" y="1056"/>
                <a:ext cx="784" cy="198"/>
                <a:chOff x="2532" y="1051"/>
                <a:chExt cx="893" cy="246"/>
              </a:xfrm>
            </p:grpSpPr>
            <p:grpSp>
              <p:nvGrpSpPr>
                <p:cNvPr id="264" name="组合 42">
                  <a:extLst>
                    <a:ext uri="{FF2B5EF4-FFF2-40B4-BE49-F238E27FC236}">
                      <a16:creationId xmlns:a16="http://schemas.microsoft.com/office/drawing/2014/main" id="{83366A70-0AFA-4CE5-AAE4-8D0225717749}"/>
                    </a:ext>
                  </a:extLst>
                </p:cNvPr>
                <p:cNvGrpSpPr/>
                <p:nvPr/>
              </p:nvGrpSpPr>
              <p:grpSpPr bwMode="auto">
                <a:xfrm>
                  <a:off x="2532" y="1051"/>
                  <a:ext cx="743" cy="185"/>
                  <a:chOff x="1565" y="2568"/>
                  <a:chExt cx="1118" cy="279"/>
                </a:xfrm>
              </p:grpSpPr>
              <p:sp>
                <p:nvSpPr>
                  <p:cNvPr id="270" name="自选图形 43">
                    <a:extLst>
                      <a:ext uri="{FF2B5EF4-FFF2-40B4-BE49-F238E27FC236}">
                        <a16:creationId xmlns:a16="http://schemas.microsoft.com/office/drawing/2014/main" id="{27D03A5A-B0B9-4912-9CA4-62A93D0D80C7}"/>
                      </a:ext>
                    </a:extLst>
                  </p:cNvPr>
                  <p:cNvSpPr>
                    <a:spLocks noChangeArrowheads="1"/>
                  </p:cNvSpPr>
                  <p:nvPr/>
                </p:nvSpPr>
                <p:spPr bwMode="lt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271" name="自选图形 44">
                    <a:extLst>
                      <a:ext uri="{FF2B5EF4-FFF2-40B4-BE49-F238E27FC236}">
                        <a16:creationId xmlns:a16="http://schemas.microsoft.com/office/drawing/2014/main" id="{279C85C6-4671-4466-A26F-DDF631E738AC}"/>
                      </a:ext>
                    </a:extLst>
                  </p:cNvPr>
                  <p:cNvSpPr>
                    <a:spLocks noChangeArrowheads="1"/>
                  </p:cNvSpPr>
                  <p:nvPr/>
                </p:nvSpPr>
                <p:spPr bwMode="lt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272" name="自选图形 45">
                    <a:extLst>
                      <a:ext uri="{FF2B5EF4-FFF2-40B4-BE49-F238E27FC236}">
                        <a16:creationId xmlns:a16="http://schemas.microsoft.com/office/drawing/2014/main" id="{546DFB4E-AD06-4966-ACE9-7FF89CBE0CB7}"/>
                      </a:ext>
                    </a:extLst>
                  </p:cNvPr>
                  <p:cNvSpPr>
                    <a:spLocks noChangeArrowheads="1"/>
                  </p:cNvSpPr>
                  <p:nvPr/>
                </p:nvSpPr>
                <p:spPr bwMode="lt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273" name="自选图形 46">
                    <a:extLst>
                      <a:ext uri="{FF2B5EF4-FFF2-40B4-BE49-F238E27FC236}">
                        <a16:creationId xmlns:a16="http://schemas.microsoft.com/office/drawing/2014/main" id="{3CC7F66D-2930-416F-ACDD-FE874474B9DC}"/>
                      </a:ext>
                    </a:extLst>
                  </p:cNvPr>
                  <p:cNvSpPr>
                    <a:spLocks noChangeArrowheads="1"/>
                  </p:cNvSpPr>
                  <p:nvPr/>
                </p:nvSpPr>
                <p:spPr bwMode="lt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nvGrpSpPr>
                <p:cNvPr id="265" name="组合 47">
                  <a:extLst>
                    <a:ext uri="{FF2B5EF4-FFF2-40B4-BE49-F238E27FC236}">
                      <a16:creationId xmlns:a16="http://schemas.microsoft.com/office/drawing/2014/main" id="{DA75E1EE-DEAA-4943-AF85-F35FFCDDAC89}"/>
                    </a:ext>
                  </a:extLst>
                </p:cNvPr>
                <p:cNvGrpSpPr/>
                <p:nvPr/>
              </p:nvGrpSpPr>
              <p:grpSpPr bwMode="auto">
                <a:xfrm rot="1353540">
                  <a:off x="2682" y="1111"/>
                  <a:ext cx="743" cy="186"/>
                  <a:chOff x="1565" y="2568"/>
                  <a:chExt cx="1118" cy="279"/>
                </a:xfrm>
              </p:grpSpPr>
              <p:sp>
                <p:nvSpPr>
                  <p:cNvPr id="266" name="自选图形 48">
                    <a:extLst>
                      <a:ext uri="{FF2B5EF4-FFF2-40B4-BE49-F238E27FC236}">
                        <a16:creationId xmlns:a16="http://schemas.microsoft.com/office/drawing/2014/main" id="{F0A9696B-FF65-4909-825E-E5F7EA42DECA}"/>
                      </a:ext>
                    </a:extLst>
                  </p:cNvPr>
                  <p:cNvSpPr>
                    <a:spLocks noChangeArrowheads="1"/>
                  </p:cNvSpPr>
                  <p:nvPr/>
                </p:nvSpPr>
                <p:spPr bwMode="lt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267" name="自选图形 49">
                    <a:extLst>
                      <a:ext uri="{FF2B5EF4-FFF2-40B4-BE49-F238E27FC236}">
                        <a16:creationId xmlns:a16="http://schemas.microsoft.com/office/drawing/2014/main" id="{B4C00A70-834F-4CAD-AC28-6E94D159E475}"/>
                      </a:ext>
                    </a:extLst>
                  </p:cNvPr>
                  <p:cNvSpPr>
                    <a:spLocks noChangeArrowheads="1"/>
                  </p:cNvSpPr>
                  <p:nvPr/>
                </p:nvSpPr>
                <p:spPr bwMode="lt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268" name="自选图形 50">
                    <a:extLst>
                      <a:ext uri="{FF2B5EF4-FFF2-40B4-BE49-F238E27FC236}">
                        <a16:creationId xmlns:a16="http://schemas.microsoft.com/office/drawing/2014/main" id="{539F405E-930A-4C69-906F-D0A17FEF2AF3}"/>
                      </a:ext>
                    </a:extLst>
                  </p:cNvPr>
                  <p:cNvSpPr>
                    <a:spLocks noChangeArrowheads="1"/>
                  </p:cNvSpPr>
                  <p:nvPr/>
                </p:nvSpPr>
                <p:spPr bwMode="lt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269" name="自选图形 51">
                    <a:extLst>
                      <a:ext uri="{FF2B5EF4-FFF2-40B4-BE49-F238E27FC236}">
                        <a16:creationId xmlns:a16="http://schemas.microsoft.com/office/drawing/2014/main" id="{EF3C0B0C-7F1D-47DF-AC72-F61203D970DF}"/>
                      </a:ext>
                    </a:extLst>
                  </p:cNvPr>
                  <p:cNvSpPr>
                    <a:spLocks noChangeArrowheads="1"/>
                  </p:cNvSpPr>
                  <p:nvPr/>
                </p:nvSpPr>
                <p:spPr bwMode="lt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grpSp>
      </p:grpSp>
      <p:grpSp>
        <p:nvGrpSpPr>
          <p:cNvPr id="306" name="组合 52">
            <a:extLst>
              <a:ext uri="{FF2B5EF4-FFF2-40B4-BE49-F238E27FC236}">
                <a16:creationId xmlns:a16="http://schemas.microsoft.com/office/drawing/2014/main" id="{0F9FB3E9-6C6D-4068-A3E6-B004CDF44EDE}"/>
              </a:ext>
            </a:extLst>
          </p:cNvPr>
          <p:cNvGrpSpPr/>
          <p:nvPr/>
        </p:nvGrpSpPr>
        <p:grpSpPr bwMode="auto">
          <a:xfrm>
            <a:off x="6840538" y="2437022"/>
            <a:ext cx="1778000" cy="1352550"/>
            <a:chOff x="3322" y="2165"/>
            <a:chExt cx="1354" cy="1031"/>
          </a:xfrm>
        </p:grpSpPr>
        <p:sp>
          <p:nvSpPr>
            <p:cNvPr id="307" name="椭圆 53">
              <a:extLst>
                <a:ext uri="{FF2B5EF4-FFF2-40B4-BE49-F238E27FC236}">
                  <a16:creationId xmlns:a16="http://schemas.microsoft.com/office/drawing/2014/main" id="{42B5B328-DF2A-4B5E-BBE7-5FB400CAEEBD}"/>
                </a:ext>
              </a:extLst>
            </p:cNvPr>
            <p:cNvSpPr>
              <a:spLocks noChangeArrowheads="1"/>
            </p:cNvSpPr>
            <p:nvPr/>
          </p:nvSpPr>
          <p:spPr bwMode="ltGray">
            <a:xfrm>
              <a:off x="3426" y="2165"/>
              <a:ext cx="1023" cy="1031"/>
            </a:xfrm>
            <a:prstGeom prst="ellipse">
              <a:avLst/>
            </a:prstGeom>
            <a:gradFill rotWithShape="0">
              <a:gsLst>
                <a:gs pos="0">
                  <a:srgbClr val="77B7E7">
                    <a:gamma/>
                    <a:shade val="69804"/>
                    <a:invGamma/>
                  </a:srgbClr>
                </a:gs>
                <a:gs pos="50000">
                  <a:srgbClr val="77B7E7"/>
                </a:gs>
                <a:gs pos="100000">
                  <a:srgbClr val="77B7E7">
                    <a:gamma/>
                    <a:shade val="69804"/>
                    <a:invGamma/>
                  </a:srgbClr>
                </a:gs>
              </a:gsLst>
              <a:lin ang="2700000" scaled="1"/>
            </a:gradFill>
            <a:ln w="57150">
              <a:solidFill>
                <a:srgbClr val="EAEAEA"/>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nvGrpSpPr>
            <p:cNvPr id="308" name="组合 54">
              <a:extLst>
                <a:ext uri="{FF2B5EF4-FFF2-40B4-BE49-F238E27FC236}">
                  <a16:creationId xmlns:a16="http://schemas.microsoft.com/office/drawing/2014/main" id="{3423BF97-D565-4D7C-A494-363ED12C1128}"/>
                </a:ext>
              </a:extLst>
            </p:cNvPr>
            <p:cNvGrpSpPr/>
            <p:nvPr/>
          </p:nvGrpSpPr>
          <p:grpSpPr bwMode="auto">
            <a:xfrm rot="10082854">
              <a:off x="3322" y="2916"/>
              <a:ext cx="926" cy="237"/>
              <a:chOff x="2598" y="1026"/>
              <a:chExt cx="957" cy="242"/>
            </a:xfrm>
          </p:grpSpPr>
          <p:grpSp>
            <p:nvGrpSpPr>
              <p:cNvPr id="332" name="组合 55">
                <a:extLst>
                  <a:ext uri="{FF2B5EF4-FFF2-40B4-BE49-F238E27FC236}">
                    <a16:creationId xmlns:a16="http://schemas.microsoft.com/office/drawing/2014/main" id="{2554C6CE-87CE-4179-852D-73722AEADF5A}"/>
                  </a:ext>
                </a:extLst>
              </p:cNvPr>
              <p:cNvGrpSpPr/>
              <p:nvPr/>
            </p:nvGrpSpPr>
            <p:grpSpPr bwMode="auto">
              <a:xfrm rot="-9970459" flipH="1" flipV="1">
                <a:off x="2598" y="1026"/>
                <a:ext cx="957" cy="242"/>
                <a:chOff x="2532" y="1051"/>
                <a:chExt cx="893" cy="246"/>
              </a:xfrm>
            </p:grpSpPr>
            <p:grpSp>
              <p:nvGrpSpPr>
                <p:cNvPr id="344" name="组合 56">
                  <a:extLst>
                    <a:ext uri="{FF2B5EF4-FFF2-40B4-BE49-F238E27FC236}">
                      <a16:creationId xmlns:a16="http://schemas.microsoft.com/office/drawing/2014/main" id="{FECBDFBF-CCA2-4218-8B5F-391ACA7AF601}"/>
                    </a:ext>
                  </a:extLst>
                </p:cNvPr>
                <p:cNvGrpSpPr/>
                <p:nvPr/>
              </p:nvGrpSpPr>
              <p:grpSpPr bwMode="auto">
                <a:xfrm>
                  <a:off x="2532" y="1051"/>
                  <a:ext cx="743" cy="185"/>
                  <a:chOff x="1565" y="2568"/>
                  <a:chExt cx="1118" cy="279"/>
                </a:xfrm>
              </p:grpSpPr>
              <p:sp>
                <p:nvSpPr>
                  <p:cNvPr id="350" name="自选图形 57">
                    <a:extLst>
                      <a:ext uri="{FF2B5EF4-FFF2-40B4-BE49-F238E27FC236}">
                        <a16:creationId xmlns:a16="http://schemas.microsoft.com/office/drawing/2014/main" id="{55A7DE85-0762-4DFB-831D-F4653A4C891E}"/>
                      </a:ext>
                    </a:extLst>
                  </p:cNvPr>
                  <p:cNvSpPr>
                    <a:spLocks noChangeArrowheads="1"/>
                  </p:cNvSpPr>
                  <p:nvPr/>
                </p:nvSpPr>
                <p:spPr bwMode="lt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51" name="自选图形 58">
                    <a:extLst>
                      <a:ext uri="{FF2B5EF4-FFF2-40B4-BE49-F238E27FC236}">
                        <a16:creationId xmlns:a16="http://schemas.microsoft.com/office/drawing/2014/main" id="{5CB3B2B9-3C88-4EAC-8CF1-6486FE119B0E}"/>
                      </a:ext>
                    </a:extLst>
                  </p:cNvPr>
                  <p:cNvSpPr>
                    <a:spLocks noChangeArrowheads="1"/>
                  </p:cNvSpPr>
                  <p:nvPr/>
                </p:nvSpPr>
                <p:spPr bwMode="lt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52" name="自选图形 59">
                    <a:extLst>
                      <a:ext uri="{FF2B5EF4-FFF2-40B4-BE49-F238E27FC236}">
                        <a16:creationId xmlns:a16="http://schemas.microsoft.com/office/drawing/2014/main" id="{FF45AD55-5E2A-4DA9-A447-4B64A7EA29B0}"/>
                      </a:ext>
                    </a:extLst>
                  </p:cNvPr>
                  <p:cNvSpPr>
                    <a:spLocks noChangeArrowheads="1"/>
                  </p:cNvSpPr>
                  <p:nvPr/>
                </p:nvSpPr>
                <p:spPr bwMode="lt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53" name="自选图形 60">
                    <a:extLst>
                      <a:ext uri="{FF2B5EF4-FFF2-40B4-BE49-F238E27FC236}">
                        <a16:creationId xmlns:a16="http://schemas.microsoft.com/office/drawing/2014/main" id="{7ADD777D-C3DF-4DC7-B48B-2346F514607E}"/>
                      </a:ext>
                    </a:extLst>
                  </p:cNvPr>
                  <p:cNvSpPr>
                    <a:spLocks noChangeArrowheads="1"/>
                  </p:cNvSpPr>
                  <p:nvPr/>
                </p:nvSpPr>
                <p:spPr bwMode="lt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nvGrpSpPr>
                <p:cNvPr id="345" name="组合 61">
                  <a:extLst>
                    <a:ext uri="{FF2B5EF4-FFF2-40B4-BE49-F238E27FC236}">
                      <a16:creationId xmlns:a16="http://schemas.microsoft.com/office/drawing/2014/main" id="{45887F9F-E7AE-485C-82ED-23B768CF6126}"/>
                    </a:ext>
                  </a:extLst>
                </p:cNvPr>
                <p:cNvGrpSpPr/>
                <p:nvPr/>
              </p:nvGrpSpPr>
              <p:grpSpPr bwMode="auto">
                <a:xfrm rot="1353540">
                  <a:off x="2682" y="1111"/>
                  <a:ext cx="743" cy="186"/>
                  <a:chOff x="1565" y="2568"/>
                  <a:chExt cx="1118" cy="279"/>
                </a:xfrm>
              </p:grpSpPr>
              <p:sp>
                <p:nvSpPr>
                  <p:cNvPr id="346" name="自选图形 62">
                    <a:extLst>
                      <a:ext uri="{FF2B5EF4-FFF2-40B4-BE49-F238E27FC236}">
                        <a16:creationId xmlns:a16="http://schemas.microsoft.com/office/drawing/2014/main" id="{28FA390E-02E0-4809-800D-C0CE6408C197}"/>
                      </a:ext>
                    </a:extLst>
                  </p:cNvPr>
                  <p:cNvSpPr>
                    <a:spLocks noChangeArrowheads="1"/>
                  </p:cNvSpPr>
                  <p:nvPr/>
                </p:nvSpPr>
                <p:spPr bwMode="lt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47" name="自选图形 63">
                    <a:extLst>
                      <a:ext uri="{FF2B5EF4-FFF2-40B4-BE49-F238E27FC236}">
                        <a16:creationId xmlns:a16="http://schemas.microsoft.com/office/drawing/2014/main" id="{60B997CB-B29C-4AE0-8541-D8DA9F62DCEB}"/>
                      </a:ext>
                    </a:extLst>
                  </p:cNvPr>
                  <p:cNvSpPr>
                    <a:spLocks noChangeArrowheads="1"/>
                  </p:cNvSpPr>
                  <p:nvPr/>
                </p:nvSpPr>
                <p:spPr bwMode="lt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48" name="自选图形 64">
                    <a:extLst>
                      <a:ext uri="{FF2B5EF4-FFF2-40B4-BE49-F238E27FC236}">
                        <a16:creationId xmlns:a16="http://schemas.microsoft.com/office/drawing/2014/main" id="{6DE9BBB2-3069-4B4F-BF99-DA14EA17CEA6}"/>
                      </a:ext>
                    </a:extLst>
                  </p:cNvPr>
                  <p:cNvSpPr>
                    <a:spLocks noChangeArrowheads="1"/>
                  </p:cNvSpPr>
                  <p:nvPr/>
                </p:nvSpPr>
                <p:spPr bwMode="lt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49" name="自选图形 65">
                    <a:extLst>
                      <a:ext uri="{FF2B5EF4-FFF2-40B4-BE49-F238E27FC236}">
                        <a16:creationId xmlns:a16="http://schemas.microsoft.com/office/drawing/2014/main" id="{3F227D10-8852-4263-8FA2-5B5FF3E161B4}"/>
                      </a:ext>
                    </a:extLst>
                  </p:cNvPr>
                  <p:cNvSpPr>
                    <a:spLocks noChangeArrowheads="1"/>
                  </p:cNvSpPr>
                  <p:nvPr/>
                </p:nvSpPr>
                <p:spPr bwMode="lt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grpSp>
            <p:nvGrpSpPr>
              <p:cNvPr id="333" name="组合 66">
                <a:extLst>
                  <a:ext uri="{FF2B5EF4-FFF2-40B4-BE49-F238E27FC236}">
                    <a16:creationId xmlns:a16="http://schemas.microsoft.com/office/drawing/2014/main" id="{04D17404-6AB9-4C67-85CE-B3CFD261EFD8}"/>
                  </a:ext>
                </a:extLst>
              </p:cNvPr>
              <p:cNvGrpSpPr/>
              <p:nvPr/>
            </p:nvGrpSpPr>
            <p:grpSpPr bwMode="auto">
              <a:xfrm rot="-9970459" flipH="1" flipV="1">
                <a:off x="2688" y="1056"/>
                <a:ext cx="784" cy="198"/>
                <a:chOff x="2532" y="1051"/>
                <a:chExt cx="893" cy="246"/>
              </a:xfrm>
            </p:grpSpPr>
            <p:grpSp>
              <p:nvGrpSpPr>
                <p:cNvPr id="334" name="组合 67">
                  <a:extLst>
                    <a:ext uri="{FF2B5EF4-FFF2-40B4-BE49-F238E27FC236}">
                      <a16:creationId xmlns:a16="http://schemas.microsoft.com/office/drawing/2014/main" id="{2CB199C1-2717-4685-B19C-386AB0242588}"/>
                    </a:ext>
                  </a:extLst>
                </p:cNvPr>
                <p:cNvGrpSpPr/>
                <p:nvPr/>
              </p:nvGrpSpPr>
              <p:grpSpPr bwMode="auto">
                <a:xfrm>
                  <a:off x="2532" y="1051"/>
                  <a:ext cx="743" cy="185"/>
                  <a:chOff x="1565" y="2568"/>
                  <a:chExt cx="1118" cy="279"/>
                </a:xfrm>
              </p:grpSpPr>
              <p:sp>
                <p:nvSpPr>
                  <p:cNvPr id="340" name="自选图形 68">
                    <a:extLst>
                      <a:ext uri="{FF2B5EF4-FFF2-40B4-BE49-F238E27FC236}">
                        <a16:creationId xmlns:a16="http://schemas.microsoft.com/office/drawing/2014/main" id="{FF703A11-2F0F-49E8-8106-3FC8B9A104E6}"/>
                      </a:ext>
                    </a:extLst>
                  </p:cNvPr>
                  <p:cNvSpPr>
                    <a:spLocks noChangeArrowheads="1"/>
                  </p:cNvSpPr>
                  <p:nvPr/>
                </p:nvSpPr>
                <p:spPr bwMode="lt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41" name="自选图形 69">
                    <a:extLst>
                      <a:ext uri="{FF2B5EF4-FFF2-40B4-BE49-F238E27FC236}">
                        <a16:creationId xmlns:a16="http://schemas.microsoft.com/office/drawing/2014/main" id="{2D9AB9F9-16F6-480B-980D-F2EAA7F3770B}"/>
                      </a:ext>
                    </a:extLst>
                  </p:cNvPr>
                  <p:cNvSpPr>
                    <a:spLocks noChangeArrowheads="1"/>
                  </p:cNvSpPr>
                  <p:nvPr/>
                </p:nvSpPr>
                <p:spPr bwMode="lt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42" name="自选图形 70">
                    <a:extLst>
                      <a:ext uri="{FF2B5EF4-FFF2-40B4-BE49-F238E27FC236}">
                        <a16:creationId xmlns:a16="http://schemas.microsoft.com/office/drawing/2014/main" id="{61FD5A8E-C9B3-4EF5-A162-D7F28F99A5A8}"/>
                      </a:ext>
                    </a:extLst>
                  </p:cNvPr>
                  <p:cNvSpPr>
                    <a:spLocks noChangeArrowheads="1"/>
                  </p:cNvSpPr>
                  <p:nvPr/>
                </p:nvSpPr>
                <p:spPr bwMode="lt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43" name="自选图形 71">
                    <a:extLst>
                      <a:ext uri="{FF2B5EF4-FFF2-40B4-BE49-F238E27FC236}">
                        <a16:creationId xmlns:a16="http://schemas.microsoft.com/office/drawing/2014/main" id="{B9F1BD40-DA6A-4FBB-A0AC-A1DBABEAEF5C}"/>
                      </a:ext>
                    </a:extLst>
                  </p:cNvPr>
                  <p:cNvSpPr>
                    <a:spLocks noChangeArrowheads="1"/>
                  </p:cNvSpPr>
                  <p:nvPr/>
                </p:nvSpPr>
                <p:spPr bwMode="lt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nvGrpSpPr>
                <p:cNvPr id="335" name="组合 72">
                  <a:extLst>
                    <a:ext uri="{FF2B5EF4-FFF2-40B4-BE49-F238E27FC236}">
                      <a16:creationId xmlns:a16="http://schemas.microsoft.com/office/drawing/2014/main" id="{4ED23124-6EAD-45D3-9B11-EF0AC2E52298}"/>
                    </a:ext>
                  </a:extLst>
                </p:cNvPr>
                <p:cNvGrpSpPr/>
                <p:nvPr/>
              </p:nvGrpSpPr>
              <p:grpSpPr bwMode="auto">
                <a:xfrm rot="1353540">
                  <a:off x="2682" y="1111"/>
                  <a:ext cx="743" cy="186"/>
                  <a:chOff x="1565" y="2568"/>
                  <a:chExt cx="1118" cy="279"/>
                </a:xfrm>
              </p:grpSpPr>
              <p:sp>
                <p:nvSpPr>
                  <p:cNvPr id="336" name="自选图形 73">
                    <a:extLst>
                      <a:ext uri="{FF2B5EF4-FFF2-40B4-BE49-F238E27FC236}">
                        <a16:creationId xmlns:a16="http://schemas.microsoft.com/office/drawing/2014/main" id="{4368A30B-FEBC-4E10-A0E9-7D839AA4EE03}"/>
                      </a:ext>
                    </a:extLst>
                  </p:cNvPr>
                  <p:cNvSpPr>
                    <a:spLocks noChangeArrowheads="1"/>
                  </p:cNvSpPr>
                  <p:nvPr/>
                </p:nvSpPr>
                <p:spPr bwMode="lt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37" name="自选图形 74">
                    <a:extLst>
                      <a:ext uri="{FF2B5EF4-FFF2-40B4-BE49-F238E27FC236}">
                        <a16:creationId xmlns:a16="http://schemas.microsoft.com/office/drawing/2014/main" id="{D9356539-B46D-48B7-B160-A802EB1B8787}"/>
                      </a:ext>
                    </a:extLst>
                  </p:cNvPr>
                  <p:cNvSpPr>
                    <a:spLocks noChangeArrowheads="1"/>
                  </p:cNvSpPr>
                  <p:nvPr/>
                </p:nvSpPr>
                <p:spPr bwMode="lt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38" name="自选图形 75">
                    <a:extLst>
                      <a:ext uri="{FF2B5EF4-FFF2-40B4-BE49-F238E27FC236}">
                        <a16:creationId xmlns:a16="http://schemas.microsoft.com/office/drawing/2014/main" id="{661D3DBB-6848-4D5C-B1AD-87A08086DA70}"/>
                      </a:ext>
                    </a:extLst>
                  </p:cNvPr>
                  <p:cNvSpPr>
                    <a:spLocks noChangeArrowheads="1"/>
                  </p:cNvSpPr>
                  <p:nvPr/>
                </p:nvSpPr>
                <p:spPr bwMode="lt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39" name="自选图形 76">
                    <a:extLst>
                      <a:ext uri="{FF2B5EF4-FFF2-40B4-BE49-F238E27FC236}">
                        <a16:creationId xmlns:a16="http://schemas.microsoft.com/office/drawing/2014/main" id="{CF0A05D4-9460-4B02-8426-F76EDF79E0FB}"/>
                      </a:ext>
                    </a:extLst>
                  </p:cNvPr>
                  <p:cNvSpPr>
                    <a:spLocks noChangeArrowheads="1"/>
                  </p:cNvSpPr>
                  <p:nvPr/>
                </p:nvSpPr>
                <p:spPr bwMode="lt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grpSp>
        <p:grpSp>
          <p:nvGrpSpPr>
            <p:cNvPr id="309" name="组合 77">
              <a:extLst>
                <a:ext uri="{FF2B5EF4-FFF2-40B4-BE49-F238E27FC236}">
                  <a16:creationId xmlns:a16="http://schemas.microsoft.com/office/drawing/2014/main" id="{3E91906B-1265-4416-AFEF-1526792E5AF8}"/>
                </a:ext>
              </a:extLst>
            </p:cNvPr>
            <p:cNvGrpSpPr/>
            <p:nvPr/>
          </p:nvGrpSpPr>
          <p:grpSpPr bwMode="auto">
            <a:xfrm rot="344040">
              <a:off x="3748" y="2277"/>
              <a:ext cx="928" cy="237"/>
              <a:chOff x="2598" y="1026"/>
              <a:chExt cx="957" cy="242"/>
            </a:xfrm>
          </p:grpSpPr>
          <p:grpSp>
            <p:nvGrpSpPr>
              <p:cNvPr id="310" name="组合 78">
                <a:extLst>
                  <a:ext uri="{FF2B5EF4-FFF2-40B4-BE49-F238E27FC236}">
                    <a16:creationId xmlns:a16="http://schemas.microsoft.com/office/drawing/2014/main" id="{E42321AC-DED5-4090-A6C7-21201C7611B2}"/>
                  </a:ext>
                </a:extLst>
              </p:cNvPr>
              <p:cNvGrpSpPr/>
              <p:nvPr/>
            </p:nvGrpSpPr>
            <p:grpSpPr bwMode="auto">
              <a:xfrm rot="-9970459" flipH="1" flipV="1">
                <a:off x="2598" y="1026"/>
                <a:ext cx="957" cy="242"/>
                <a:chOff x="2532" y="1051"/>
                <a:chExt cx="893" cy="246"/>
              </a:xfrm>
            </p:grpSpPr>
            <p:grpSp>
              <p:nvGrpSpPr>
                <p:cNvPr id="322" name="组合 79">
                  <a:extLst>
                    <a:ext uri="{FF2B5EF4-FFF2-40B4-BE49-F238E27FC236}">
                      <a16:creationId xmlns:a16="http://schemas.microsoft.com/office/drawing/2014/main" id="{7BE12018-C538-4CA6-966F-E2D2A37BEAC5}"/>
                    </a:ext>
                  </a:extLst>
                </p:cNvPr>
                <p:cNvGrpSpPr/>
                <p:nvPr/>
              </p:nvGrpSpPr>
              <p:grpSpPr bwMode="auto">
                <a:xfrm>
                  <a:off x="2532" y="1051"/>
                  <a:ext cx="743" cy="185"/>
                  <a:chOff x="1565" y="2568"/>
                  <a:chExt cx="1118" cy="279"/>
                </a:xfrm>
              </p:grpSpPr>
              <p:sp>
                <p:nvSpPr>
                  <p:cNvPr id="328" name="自选图形 80">
                    <a:extLst>
                      <a:ext uri="{FF2B5EF4-FFF2-40B4-BE49-F238E27FC236}">
                        <a16:creationId xmlns:a16="http://schemas.microsoft.com/office/drawing/2014/main" id="{8B518FB6-1228-439E-BB72-D1B3490CD2F2}"/>
                      </a:ext>
                    </a:extLst>
                  </p:cNvPr>
                  <p:cNvSpPr>
                    <a:spLocks noChangeArrowheads="1"/>
                  </p:cNvSpPr>
                  <p:nvPr/>
                </p:nvSpPr>
                <p:spPr bwMode="lt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29" name="自选图形 81">
                    <a:extLst>
                      <a:ext uri="{FF2B5EF4-FFF2-40B4-BE49-F238E27FC236}">
                        <a16:creationId xmlns:a16="http://schemas.microsoft.com/office/drawing/2014/main" id="{7966FC68-7D0A-4D80-86E9-0EFB8E396522}"/>
                      </a:ext>
                    </a:extLst>
                  </p:cNvPr>
                  <p:cNvSpPr>
                    <a:spLocks noChangeArrowheads="1"/>
                  </p:cNvSpPr>
                  <p:nvPr/>
                </p:nvSpPr>
                <p:spPr bwMode="lt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30" name="自选图形 82">
                    <a:extLst>
                      <a:ext uri="{FF2B5EF4-FFF2-40B4-BE49-F238E27FC236}">
                        <a16:creationId xmlns:a16="http://schemas.microsoft.com/office/drawing/2014/main" id="{134F32EF-BB83-4369-900D-CCE282EA3E91}"/>
                      </a:ext>
                    </a:extLst>
                  </p:cNvPr>
                  <p:cNvSpPr>
                    <a:spLocks noChangeArrowheads="1"/>
                  </p:cNvSpPr>
                  <p:nvPr/>
                </p:nvSpPr>
                <p:spPr bwMode="lt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31" name="自选图形 83">
                    <a:extLst>
                      <a:ext uri="{FF2B5EF4-FFF2-40B4-BE49-F238E27FC236}">
                        <a16:creationId xmlns:a16="http://schemas.microsoft.com/office/drawing/2014/main" id="{C1608702-C8A9-4D5C-91AB-4C836B81D6C7}"/>
                      </a:ext>
                    </a:extLst>
                  </p:cNvPr>
                  <p:cNvSpPr>
                    <a:spLocks noChangeArrowheads="1"/>
                  </p:cNvSpPr>
                  <p:nvPr/>
                </p:nvSpPr>
                <p:spPr bwMode="lt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nvGrpSpPr>
                <p:cNvPr id="323" name="组合 84">
                  <a:extLst>
                    <a:ext uri="{FF2B5EF4-FFF2-40B4-BE49-F238E27FC236}">
                      <a16:creationId xmlns:a16="http://schemas.microsoft.com/office/drawing/2014/main" id="{56E353A3-F894-492F-92F4-98D18981E0E2}"/>
                    </a:ext>
                  </a:extLst>
                </p:cNvPr>
                <p:cNvGrpSpPr/>
                <p:nvPr/>
              </p:nvGrpSpPr>
              <p:grpSpPr bwMode="auto">
                <a:xfrm rot="1353540">
                  <a:off x="2682" y="1111"/>
                  <a:ext cx="743" cy="186"/>
                  <a:chOff x="1565" y="2568"/>
                  <a:chExt cx="1118" cy="279"/>
                </a:xfrm>
              </p:grpSpPr>
              <p:sp>
                <p:nvSpPr>
                  <p:cNvPr id="324" name="自选图形 85">
                    <a:extLst>
                      <a:ext uri="{FF2B5EF4-FFF2-40B4-BE49-F238E27FC236}">
                        <a16:creationId xmlns:a16="http://schemas.microsoft.com/office/drawing/2014/main" id="{903797BE-70CB-4000-ACBC-660FED1BE15F}"/>
                      </a:ext>
                    </a:extLst>
                  </p:cNvPr>
                  <p:cNvSpPr>
                    <a:spLocks noChangeArrowheads="1"/>
                  </p:cNvSpPr>
                  <p:nvPr/>
                </p:nvSpPr>
                <p:spPr bwMode="lt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25" name="自选图形 86">
                    <a:extLst>
                      <a:ext uri="{FF2B5EF4-FFF2-40B4-BE49-F238E27FC236}">
                        <a16:creationId xmlns:a16="http://schemas.microsoft.com/office/drawing/2014/main" id="{0F424E34-F5DC-4F23-8B42-101EFFE1A99B}"/>
                      </a:ext>
                    </a:extLst>
                  </p:cNvPr>
                  <p:cNvSpPr>
                    <a:spLocks noChangeArrowheads="1"/>
                  </p:cNvSpPr>
                  <p:nvPr/>
                </p:nvSpPr>
                <p:spPr bwMode="lt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26" name="自选图形 87">
                    <a:extLst>
                      <a:ext uri="{FF2B5EF4-FFF2-40B4-BE49-F238E27FC236}">
                        <a16:creationId xmlns:a16="http://schemas.microsoft.com/office/drawing/2014/main" id="{7A33E9B5-89DE-4974-BB35-87713B8F1C44}"/>
                      </a:ext>
                    </a:extLst>
                  </p:cNvPr>
                  <p:cNvSpPr>
                    <a:spLocks noChangeArrowheads="1"/>
                  </p:cNvSpPr>
                  <p:nvPr/>
                </p:nvSpPr>
                <p:spPr bwMode="lt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27" name="自选图形 88">
                    <a:extLst>
                      <a:ext uri="{FF2B5EF4-FFF2-40B4-BE49-F238E27FC236}">
                        <a16:creationId xmlns:a16="http://schemas.microsoft.com/office/drawing/2014/main" id="{B2FB26BD-4580-45D0-BCAF-6C38C495468C}"/>
                      </a:ext>
                    </a:extLst>
                  </p:cNvPr>
                  <p:cNvSpPr>
                    <a:spLocks noChangeArrowheads="1"/>
                  </p:cNvSpPr>
                  <p:nvPr/>
                </p:nvSpPr>
                <p:spPr bwMode="lt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grpSp>
            <p:nvGrpSpPr>
              <p:cNvPr id="311" name="组合 89">
                <a:extLst>
                  <a:ext uri="{FF2B5EF4-FFF2-40B4-BE49-F238E27FC236}">
                    <a16:creationId xmlns:a16="http://schemas.microsoft.com/office/drawing/2014/main" id="{B14E9767-8634-4D1B-BC43-67146C663F1D}"/>
                  </a:ext>
                </a:extLst>
              </p:cNvPr>
              <p:cNvGrpSpPr/>
              <p:nvPr/>
            </p:nvGrpSpPr>
            <p:grpSpPr bwMode="auto">
              <a:xfrm rot="-9970459" flipH="1" flipV="1">
                <a:off x="2688" y="1056"/>
                <a:ext cx="784" cy="198"/>
                <a:chOff x="2532" y="1051"/>
                <a:chExt cx="893" cy="246"/>
              </a:xfrm>
            </p:grpSpPr>
            <p:grpSp>
              <p:nvGrpSpPr>
                <p:cNvPr id="312" name="组合 90">
                  <a:extLst>
                    <a:ext uri="{FF2B5EF4-FFF2-40B4-BE49-F238E27FC236}">
                      <a16:creationId xmlns:a16="http://schemas.microsoft.com/office/drawing/2014/main" id="{9EAED1FB-7C61-4E17-9441-F204C388CF5B}"/>
                    </a:ext>
                  </a:extLst>
                </p:cNvPr>
                <p:cNvGrpSpPr/>
                <p:nvPr/>
              </p:nvGrpSpPr>
              <p:grpSpPr bwMode="auto">
                <a:xfrm>
                  <a:off x="2532" y="1051"/>
                  <a:ext cx="743" cy="185"/>
                  <a:chOff x="1565" y="2568"/>
                  <a:chExt cx="1118" cy="279"/>
                </a:xfrm>
              </p:grpSpPr>
              <p:sp>
                <p:nvSpPr>
                  <p:cNvPr id="318" name="自选图形 91">
                    <a:extLst>
                      <a:ext uri="{FF2B5EF4-FFF2-40B4-BE49-F238E27FC236}">
                        <a16:creationId xmlns:a16="http://schemas.microsoft.com/office/drawing/2014/main" id="{DDF7305D-484A-4139-8EE3-563F8D64E3A6}"/>
                      </a:ext>
                    </a:extLst>
                  </p:cNvPr>
                  <p:cNvSpPr>
                    <a:spLocks noChangeArrowheads="1"/>
                  </p:cNvSpPr>
                  <p:nvPr/>
                </p:nvSpPr>
                <p:spPr bwMode="lt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19" name="自选图形 92">
                    <a:extLst>
                      <a:ext uri="{FF2B5EF4-FFF2-40B4-BE49-F238E27FC236}">
                        <a16:creationId xmlns:a16="http://schemas.microsoft.com/office/drawing/2014/main" id="{A885A2E7-82DC-4E4C-AE57-7FABB3B4D180}"/>
                      </a:ext>
                    </a:extLst>
                  </p:cNvPr>
                  <p:cNvSpPr>
                    <a:spLocks noChangeArrowheads="1"/>
                  </p:cNvSpPr>
                  <p:nvPr/>
                </p:nvSpPr>
                <p:spPr bwMode="lt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20" name="自选图形 93">
                    <a:extLst>
                      <a:ext uri="{FF2B5EF4-FFF2-40B4-BE49-F238E27FC236}">
                        <a16:creationId xmlns:a16="http://schemas.microsoft.com/office/drawing/2014/main" id="{1F2E4F43-F18D-4DB3-BE48-B75F7DF5FE8A}"/>
                      </a:ext>
                    </a:extLst>
                  </p:cNvPr>
                  <p:cNvSpPr>
                    <a:spLocks noChangeArrowheads="1"/>
                  </p:cNvSpPr>
                  <p:nvPr/>
                </p:nvSpPr>
                <p:spPr bwMode="lt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21" name="自选图形 94">
                    <a:extLst>
                      <a:ext uri="{FF2B5EF4-FFF2-40B4-BE49-F238E27FC236}">
                        <a16:creationId xmlns:a16="http://schemas.microsoft.com/office/drawing/2014/main" id="{291B8D73-353B-4BB8-8635-B07963CFC2ED}"/>
                      </a:ext>
                    </a:extLst>
                  </p:cNvPr>
                  <p:cNvSpPr>
                    <a:spLocks noChangeArrowheads="1"/>
                  </p:cNvSpPr>
                  <p:nvPr/>
                </p:nvSpPr>
                <p:spPr bwMode="lt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nvGrpSpPr>
                <p:cNvPr id="313" name="组合 95">
                  <a:extLst>
                    <a:ext uri="{FF2B5EF4-FFF2-40B4-BE49-F238E27FC236}">
                      <a16:creationId xmlns:a16="http://schemas.microsoft.com/office/drawing/2014/main" id="{40CD6026-B0A3-47AD-86E3-8D1567C73718}"/>
                    </a:ext>
                  </a:extLst>
                </p:cNvPr>
                <p:cNvGrpSpPr/>
                <p:nvPr/>
              </p:nvGrpSpPr>
              <p:grpSpPr bwMode="auto">
                <a:xfrm rot="1353540">
                  <a:off x="2682" y="1111"/>
                  <a:ext cx="743" cy="186"/>
                  <a:chOff x="1565" y="2568"/>
                  <a:chExt cx="1118" cy="279"/>
                </a:xfrm>
              </p:grpSpPr>
              <p:sp>
                <p:nvSpPr>
                  <p:cNvPr id="314" name="自选图形 96">
                    <a:extLst>
                      <a:ext uri="{FF2B5EF4-FFF2-40B4-BE49-F238E27FC236}">
                        <a16:creationId xmlns:a16="http://schemas.microsoft.com/office/drawing/2014/main" id="{DD806BFE-77A6-476C-8791-5FFAC7F0CD07}"/>
                      </a:ext>
                    </a:extLst>
                  </p:cNvPr>
                  <p:cNvSpPr>
                    <a:spLocks noChangeArrowheads="1"/>
                  </p:cNvSpPr>
                  <p:nvPr/>
                </p:nvSpPr>
                <p:spPr bwMode="lt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15" name="自选图形 97">
                    <a:extLst>
                      <a:ext uri="{FF2B5EF4-FFF2-40B4-BE49-F238E27FC236}">
                        <a16:creationId xmlns:a16="http://schemas.microsoft.com/office/drawing/2014/main" id="{F6DC1AA7-0EB1-4482-A6FC-BA52343E5061}"/>
                      </a:ext>
                    </a:extLst>
                  </p:cNvPr>
                  <p:cNvSpPr>
                    <a:spLocks noChangeArrowheads="1"/>
                  </p:cNvSpPr>
                  <p:nvPr/>
                </p:nvSpPr>
                <p:spPr bwMode="lt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16" name="自选图形 98">
                    <a:extLst>
                      <a:ext uri="{FF2B5EF4-FFF2-40B4-BE49-F238E27FC236}">
                        <a16:creationId xmlns:a16="http://schemas.microsoft.com/office/drawing/2014/main" id="{1C1780A9-26A1-4FF7-83FD-F1F2A7FEC055}"/>
                      </a:ext>
                    </a:extLst>
                  </p:cNvPr>
                  <p:cNvSpPr>
                    <a:spLocks noChangeArrowheads="1"/>
                  </p:cNvSpPr>
                  <p:nvPr/>
                </p:nvSpPr>
                <p:spPr bwMode="lt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17" name="自选图形 99">
                    <a:extLst>
                      <a:ext uri="{FF2B5EF4-FFF2-40B4-BE49-F238E27FC236}">
                        <a16:creationId xmlns:a16="http://schemas.microsoft.com/office/drawing/2014/main" id="{07953769-CF99-4EFB-AC75-685166AD3A92}"/>
                      </a:ext>
                    </a:extLst>
                  </p:cNvPr>
                  <p:cNvSpPr>
                    <a:spLocks noChangeArrowheads="1"/>
                  </p:cNvSpPr>
                  <p:nvPr/>
                </p:nvSpPr>
                <p:spPr bwMode="ltGray">
                  <a:xfrm rot="6906312">
                    <a:off x="2161" y="2326"/>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grpSp>
      </p:grpSp>
      <p:grpSp>
        <p:nvGrpSpPr>
          <p:cNvPr id="354" name="组合 100">
            <a:extLst>
              <a:ext uri="{FF2B5EF4-FFF2-40B4-BE49-F238E27FC236}">
                <a16:creationId xmlns:a16="http://schemas.microsoft.com/office/drawing/2014/main" id="{69389ABA-E636-4E5B-9A83-FB7BE29C76D9}"/>
              </a:ext>
            </a:extLst>
          </p:cNvPr>
          <p:cNvGrpSpPr/>
          <p:nvPr/>
        </p:nvGrpSpPr>
        <p:grpSpPr bwMode="auto">
          <a:xfrm>
            <a:off x="838200" y="2378285"/>
            <a:ext cx="1784350" cy="1352550"/>
            <a:chOff x="990" y="2158"/>
            <a:chExt cx="1358" cy="1030"/>
          </a:xfrm>
        </p:grpSpPr>
        <p:sp>
          <p:nvSpPr>
            <p:cNvPr id="355" name="椭圆 101">
              <a:extLst>
                <a:ext uri="{FF2B5EF4-FFF2-40B4-BE49-F238E27FC236}">
                  <a16:creationId xmlns:a16="http://schemas.microsoft.com/office/drawing/2014/main" id="{EA6D3CF1-5841-4EFD-AC26-2F73BA923BF3}"/>
                </a:ext>
              </a:extLst>
            </p:cNvPr>
            <p:cNvSpPr>
              <a:spLocks noChangeArrowheads="1"/>
            </p:cNvSpPr>
            <p:nvPr/>
          </p:nvSpPr>
          <p:spPr bwMode="gray">
            <a:xfrm>
              <a:off x="1107" y="2158"/>
              <a:ext cx="1022" cy="1030"/>
            </a:xfrm>
            <a:prstGeom prst="ellipse">
              <a:avLst/>
            </a:prstGeom>
            <a:gradFill rotWithShape="1">
              <a:gsLst>
                <a:gs pos="0">
                  <a:srgbClr val="969696">
                    <a:gamma/>
                    <a:shade val="60392"/>
                    <a:invGamma/>
                  </a:srgbClr>
                </a:gs>
                <a:gs pos="50000">
                  <a:srgbClr val="969696"/>
                </a:gs>
                <a:gs pos="100000">
                  <a:srgbClr val="969696">
                    <a:gamma/>
                    <a:shade val="60392"/>
                    <a:invGamma/>
                  </a:srgbClr>
                </a:gs>
              </a:gsLst>
              <a:lin ang="2700000" scaled="1"/>
            </a:gradFill>
            <a:ln w="57150">
              <a:solidFill>
                <a:srgbClr val="EAEAEA"/>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nvGrpSpPr>
            <p:cNvPr id="356" name="组合 102">
              <a:extLst>
                <a:ext uri="{FF2B5EF4-FFF2-40B4-BE49-F238E27FC236}">
                  <a16:creationId xmlns:a16="http://schemas.microsoft.com/office/drawing/2014/main" id="{CD354D90-57C3-4723-9C4D-A7FFC29869D8}"/>
                </a:ext>
              </a:extLst>
            </p:cNvPr>
            <p:cNvGrpSpPr/>
            <p:nvPr/>
          </p:nvGrpSpPr>
          <p:grpSpPr bwMode="auto">
            <a:xfrm rot="10082854">
              <a:off x="990" y="2907"/>
              <a:ext cx="928" cy="236"/>
              <a:chOff x="2598" y="1026"/>
              <a:chExt cx="957" cy="242"/>
            </a:xfrm>
          </p:grpSpPr>
          <p:grpSp>
            <p:nvGrpSpPr>
              <p:cNvPr id="404" name="组合 103">
                <a:extLst>
                  <a:ext uri="{FF2B5EF4-FFF2-40B4-BE49-F238E27FC236}">
                    <a16:creationId xmlns:a16="http://schemas.microsoft.com/office/drawing/2014/main" id="{CD85D342-E36B-4162-AD71-071A4ACBC1F5}"/>
                  </a:ext>
                </a:extLst>
              </p:cNvPr>
              <p:cNvGrpSpPr/>
              <p:nvPr/>
            </p:nvGrpSpPr>
            <p:grpSpPr bwMode="auto">
              <a:xfrm rot="-9970459" flipH="1" flipV="1">
                <a:off x="2598" y="1026"/>
                <a:ext cx="957" cy="242"/>
                <a:chOff x="2532" y="1051"/>
                <a:chExt cx="893" cy="246"/>
              </a:xfrm>
            </p:grpSpPr>
            <p:grpSp>
              <p:nvGrpSpPr>
                <p:cNvPr id="416" name="组合 104">
                  <a:extLst>
                    <a:ext uri="{FF2B5EF4-FFF2-40B4-BE49-F238E27FC236}">
                      <a16:creationId xmlns:a16="http://schemas.microsoft.com/office/drawing/2014/main" id="{B7C67C92-6980-4B98-8C5A-DD75142A9311}"/>
                    </a:ext>
                  </a:extLst>
                </p:cNvPr>
                <p:cNvGrpSpPr/>
                <p:nvPr/>
              </p:nvGrpSpPr>
              <p:grpSpPr bwMode="auto">
                <a:xfrm>
                  <a:off x="2532" y="1051"/>
                  <a:ext cx="743" cy="185"/>
                  <a:chOff x="1565" y="2568"/>
                  <a:chExt cx="1118" cy="279"/>
                </a:xfrm>
              </p:grpSpPr>
              <p:sp>
                <p:nvSpPr>
                  <p:cNvPr id="422" name="自选图形 105">
                    <a:extLst>
                      <a:ext uri="{FF2B5EF4-FFF2-40B4-BE49-F238E27FC236}">
                        <a16:creationId xmlns:a16="http://schemas.microsoft.com/office/drawing/2014/main" id="{A411930D-C7D5-45C1-BEE0-F72516C750A4}"/>
                      </a:ext>
                    </a:extLst>
                  </p:cNvPr>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23" name="自选图形 106">
                    <a:extLst>
                      <a:ext uri="{FF2B5EF4-FFF2-40B4-BE49-F238E27FC236}">
                        <a16:creationId xmlns:a16="http://schemas.microsoft.com/office/drawing/2014/main" id="{E41B8F1A-3304-4B57-B62A-A514683F4E87}"/>
                      </a:ext>
                    </a:extLst>
                  </p:cNvPr>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24" name="自选图形 107">
                    <a:extLst>
                      <a:ext uri="{FF2B5EF4-FFF2-40B4-BE49-F238E27FC236}">
                        <a16:creationId xmlns:a16="http://schemas.microsoft.com/office/drawing/2014/main" id="{EF4AB2B1-0FA0-4AFA-AC37-74E207F87E8D}"/>
                      </a:ext>
                    </a:extLst>
                  </p:cNvPr>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25" name="自选图形 108">
                    <a:extLst>
                      <a:ext uri="{FF2B5EF4-FFF2-40B4-BE49-F238E27FC236}">
                        <a16:creationId xmlns:a16="http://schemas.microsoft.com/office/drawing/2014/main" id="{47886285-A2C1-4D11-95D9-E0F2E73EE2B9}"/>
                      </a:ext>
                    </a:extLst>
                  </p:cNvPr>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nvGrpSpPr>
                <p:cNvPr id="417" name="组合 109">
                  <a:extLst>
                    <a:ext uri="{FF2B5EF4-FFF2-40B4-BE49-F238E27FC236}">
                      <a16:creationId xmlns:a16="http://schemas.microsoft.com/office/drawing/2014/main" id="{5914F125-EEF7-4DBA-ACC9-E5765469631E}"/>
                    </a:ext>
                  </a:extLst>
                </p:cNvPr>
                <p:cNvGrpSpPr/>
                <p:nvPr/>
              </p:nvGrpSpPr>
              <p:grpSpPr bwMode="auto">
                <a:xfrm rot="1353540">
                  <a:off x="2682" y="1111"/>
                  <a:ext cx="743" cy="186"/>
                  <a:chOff x="1565" y="2568"/>
                  <a:chExt cx="1118" cy="279"/>
                </a:xfrm>
              </p:grpSpPr>
              <p:sp>
                <p:nvSpPr>
                  <p:cNvPr id="418" name="自选图形 110">
                    <a:extLst>
                      <a:ext uri="{FF2B5EF4-FFF2-40B4-BE49-F238E27FC236}">
                        <a16:creationId xmlns:a16="http://schemas.microsoft.com/office/drawing/2014/main" id="{3E3A3F8D-1185-46C2-A5C9-1CFDC048AAAB}"/>
                      </a:ext>
                    </a:extLst>
                  </p:cNvPr>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19" name="自选图形 111">
                    <a:extLst>
                      <a:ext uri="{FF2B5EF4-FFF2-40B4-BE49-F238E27FC236}">
                        <a16:creationId xmlns:a16="http://schemas.microsoft.com/office/drawing/2014/main" id="{997E5DA1-ED72-49E8-B4D3-1F336208EA12}"/>
                      </a:ext>
                    </a:extLst>
                  </p:cNvPr>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20" name="自选图形 112">
                    <a:extLst>
                      <a:ext uri="{FF2B5EF4-FFF2-40B4-BE49-F238E27FC236}">
                        <a16:creationId xmlns:a16="http://schemas.microsoft.com/office/drawing/2014/main" id="{70985604-79A6-4409-8641-BC9D3DD289BA}"/>
                      </a:ext>
                    </a:extLst>
                  </p:cNvPr>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21" name="自选图形 113">
                    <a:extLst>
                      <a:ext uri="{FF2B5EF4-FFF2-40B4-BE49-F238E27FC236}">
                        <a16:creationId xmlns:a16="http://schemas.microsoft.com/office/drawing/2014/main" id="{BD8AD87D-ED71-4366-A171-D46819E6D1BE}"/>
                      </a:ext>
                    </a:extLst>
                  </p:cNvPr>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grpSp>
            <p:nvGrpSpPr>
              <p:cNvPr id="405" name="组合 114">
                <a:extLst>
                  <a:ext uri="{FF2B5EF4-FFF2-40B4-BE49-F238E27FC236}">
                    <a16:creationId xmlns:a16="http://schemas.microsoft.com/office/drawing/2014/main" id="{0A1B2AC1-AB21-4840-B9FA-7C0E0EAD7DAE}"/>
                  </a:ext>
                </a:extLst>
              </p:cNvPr>
              <p:cNvGrpSpPr/>
              <p:nvPr/>
            </p:nvGrpSpPr>
            <p:grpSpPr bwMode="auto">
              <a:xfrm rot="-9970459" flipH="1" flipV="1">
                <a:off x="2688" y="1056"/>
                <a:ext cx="784" cy="198"/>
                <a:chOff x="2532" y="1051"/>
                <a:chExt cx="893" cy="246"/>
              </a:xfrm>
            </p:grpSpPr>
            <p:grpSp>
              <p:nvGrpSpPr>
                <p:cNvPr id="406" name="组合 115">
                  <a:extLst>
                    <a:ext uri="{FF2B5EF4-FFF2-40B4-BE49-F238E27FC236}">
                      <a16:creationId xmlns:a16="http://schemas.microsoft.com/office/drawing/2014/main" id="{EA6CD40F-9657-459A-A169-A02015E9AEB5}"/>
                    </a:ext>
                  </a:extLst>
                </p:cNvPr>
                <p:cNvGrpSpPr/>
                <p:nvPr/>
              </p:nvGrpSpPr>
              <p:grpSpPr bwMode="auto">
                <a:xfrm>
                  <a:off x="2532" y="1051"/>
                  <a:ext cx="743" cy="185"/>
                  <a:chOff x="1565" y="2568"/>
                  <a:chExt cx="1118" cy="279"/>
                </a:xfrm>
              </p:grpSpPr>
              <p:sp>
                <p:nvSpPr>
                  <p:cNvPr id="412" name="自选图形 116">
                    <a:extLst>
                      <a:ext uri="{FF2B5EF4-FFF2-40B4-BE49-F238E27FC236}">
                        <a16:creationId xmlns:a16="http://schemas.microsoft.com/office/drawing/2014/main" id="{BB1A28B4-EBA6-4D08-BFF0-946D54F2DDC4}"/>
                      </a:ext>
                    </a:extLst>
                  </p:cNvPr>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13" name="自选图形 117">
                    <a:extLst>
                      <a:ext uri="{FF2B5EF4-FFF2-40B4-BE49-F238E27FC236}">
                        <a16:creationId xmlns:a16="http://schemas.microsoft.com/office/drawing/2014/main" id="{73C800BF-137B-4FE2-B114-24AA1711F896}"/>
                      </a:ext>
                    </a:extLst>
                  </p:cNvPr>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14" name="自选图形 118">
                    <a:extLst>
                      <a:ext uri="{FF2B5EF4-FFF2-40B4-BE49-F238E27FC236}">
                        <a16:creationId xmlns:a16="http://schemas.microsoft.com/office/drawing/2014/main" id="{D58A49E6-8604-442B-B677-60DC6F6456D6}"/>
                      </a:ext>
                    </a:extLst>
                  </p:cNvPr>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15" name="自选图形 119">
                    <a:extLst>
                      <a:ext uri="{FF2B5EF4-FFF2-40B4-BE49-F238E27FC236}">
                        <a16:creationId xmlns:a16="http://schemas.microsoft.com/office/drawing/2014/main" id="{095987AE-E605-4FFF-BF91-40EC03E257A5}"/>
                      </a:ext>
                    </a:extLst>
                  </p:cNvPr>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nvGrpSpPr>
                <p:cNvPr id="407" name="组合 120">
                  <a:extLst>
                    <a:ext uri="{FF2B5EF4-FFF2-40B4-BE49-F238E27FC236}">
                      <a16:creationId xmlns:a16="http://schemas.microsoft.com/office/drawing/2014/main" id="{5D4A0C0D-3FF4-4FDD-B411-A75D65E8701A}"/>
                    </a:ext>
                  </a:extLst>
                </p:cNvPr>
                <p:cNvGrpSpPr/>
                <p:nvPr/>
              </p:nvGrpSpPr>
              <p:grpSpPr bwMode="auto">
                <a:xfrm rot="1353540">
                  <a:off x="2682" y="1111"/>
                  <a:ext cx="743" cy="186"/>
                  <a:chOff x="1565" y="2568"/>
                  <a:chExt cx="1118" cy="279"/>
                </a:xfrm>
              </p:grpSpPr>
              <p:sp>
                <p:nvSpPr>
                  <p:cNvPr id="408" name="自选图形 121">
                    <a:extLst>
                      <a:ext uri="{FF2B5EF4-FFF2-40B4-BE49-F238E27FC236}">
                        <a16:creationId xmlns:a16="http://schemas.microsoft.com/office/drawing/2014/main" id="{1F3F68FA-118F-4C3B-86A0-55B39DDE09AE}"/>
                      </a:ext>
                    </a:extLst>
                  </p:cNvPr>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09" name="自选图形 122">
                    <a:extLst>
                      <a:ext uri="{FF2B5EF4-FFF2-40B4-BE49-F238E27FC236}">
                        <a16:creationId xmlns:a16="http://schemas.microsoft.com/office/drawing/2014/main" id="{690E5E07-0444-4515-BA27-4B021577A4C2}"/>
                      </a:ext>
                    </a:extLst>
                  </p:cNvPr>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10" name="自选图形 123">
                    <a:extLst>
                      <a:ext uri="{FF2B5EF4-FFF2-40B4-BE49-F238E27FC236}">
                        <a16:creationId xmlns:a16="http://schemas.microsoft.com/office/drawing/2014/main" id="{F75769D0-C8E6-4F57-BF93-4BAD46F545A3}"/>
                      </a:ext>
                    </a:extLst>
                  </p:cNvPr>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11" name="自选图形 124">
                    <a:extLst>
                      <a:ext uri="{FF2B5EF4-FFF2-40B4-BE49-F238E27FC236}">
                        <a16:creationId xmlns:a16="http://schemas.microsoft.com/office/drawing/2014/main" id="{A0B0EA77-DD8D-4930-A103-6287B3AB6EB2}"/>
                      </a:ext>
                    </a:extLst>
                  </p:cNvPr>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grpSp>
        <p:grpSp>
          <p:nvGrpSpPr>
            <p:cNvPr id="357" name="组合 125">
              <a:extLst>
                <a:ext uri="{FF2B5EF4-FFF2-40B4-BE49-F238E27FC236}">
                  <a16:creationId xmlns:a16="http://schemas.microsoft.com/office/drawing/2014/main" id="{AA0A7D69-B089-4B29-A32F-8EE28ED7460D}"/>
                </a:ext>
              </a:extLst>
            </p:cNvPr>
            <p:cNvGrpSpPr/>
            <p:nvPr/>
          </p:nvGrpSpPr>
          <p:grpSpPr bwMode="auto">
            <a:xfrm rot="-232145">
              <a:off x="1392" y="2245"/>
              <a:ext cx="956" cy="259"/>
              <a:chOff x="1824" y="2448"/>
              <a:chExt cx="987" cy="266"/>
            </a:xfrm>
          </p:grpSpPr>
          <p:grpSp>
            <p:nvGrpSpPr>
              <p:cNvPr id="358" name="组合 126">
                <a:extLst>
                  <a:ext uri="{FF2B5EF4-FFF2-40B4-BE49-F238E27FC236}">
                    <a16:creationId xmlns:a16="http://schemas.microsoft.com/office/drawing/2014/main" id="{D7847846-D00B-42CD-AC83-FCCB9DE60ADB}"/>
                  </a:ext>
                </a:extLst>
              </p:cNvPr>
              <p:cNvGrpSpPr/>
              <p:nvPr/>
            </p:nvGrpSpPr>
            <p:grpSpPr bwMode="auto">
              <a:xfrm rot="513316">
                <a:off x="1824" y="2448"/>
                <a:ext cx="957" cy="242"/>
                <a:chOff x="2598" y="1026"/>
                <a:chExt cx="957" cy="242"/>
              </a:xfrm>
            </p:grpSpPr>
            <p:grpSp>
              <p:nvGrpSpPr>
                <p:cNvPr id="382" name="组合 127">
                  <a:extLst>
                    <a:ext uri="{FF2B5EF4-FFF2-40B4-BE49-F238E27FC236}">
                      <a16:creationId xmlns:a16="http://schemas.microsoft.com/office/drawing/2014/main" id="{953E66A3-4475-4328-BD6B-AA82D9A1E59F}"/>
                    </a:ext>
                  </a:extLst>
                </p:cNvPr>
                <p:cNvGrpSpPr/>
                <p:nvPr/>
              </p:nvGrpSpPr>
              <p:grpSpPr bwMode="auto">
                <a:xfrm rot="-9970459" flipH="1" flipV="1">
                  <a:off x="2598" y="1026"/>
                  <a:ext cx="957" cy="242"/>
                  <a:chOff x="2532" y="1051"/>
                  <a:chExt cx="893" cy="246"/>
                </a:xfrm>
              </p:grpSpPr>
              <p:grpSp>
                <p:nvGrpSpPr>
                  <p:cNvPr id="394" name="组合 128">
                    <a:extLst>
                      <a:ext uri="{FF2B5EF4-FFF2-40B4-BE49-F238E27FC236}">
                        <a16:creationId xmlns:a16="http://schemas.microsoft.com/office/drawing/2014/main" id="{1D5458BD-4B8F-48C4-BBD5-373DC217C8C5}"/>
                      </a:ext>
                    </a:extLst>
                  </p:cNvPr>
                  <p:cNvGrpSpPr/>
                  <p:nvPr/>
                </p:nvGrpSpPr>
                <p:grpSpPr bwMode="auto">
                  <a:xfrm>
                    <a:off x="2532" y="1051"/>
                    <a:ext cx="743" cy="185"/>
                    <a:chOff x="1565" y="2568"/>
                    <a:chExt cx="1118" cy="279"/>
                  </a:xfrm>
                </p:grpSpPr>
                <p:sp>
                  <p:nvSpPr>
                    <p:cNvPr id="400" name="自选图形 129">
                      <a:extLst>
                        <a:ext uri="{FF2B5EF4-FFF2-40B4-BE49-F238E27FC236}">
                          <a16:creationId xmlns:a16="http://schemas.microsoft.com/office/drawing/2014/main" id="{E282CD7D-1A6E-4A52-B49F-EEE34D23ADC1}"/>
                        </a:ext>
                      </a:extLst>
                    </p:cNvPr>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01" name="自选图形 130">
                      <a:extLst>
                        <a:ext uri="{FF2B5EF4-FFF2-40B4-BE49-F238E27FC236}">
                          <a16:creationId xmlns:a16="http://schemas.microsoft.com/office/drawing/2014/main" id="{30DB3FF8-9A7A-476C-90A1-9B34CFD1B8A5}"/>
                        </a:ext>
                      </a:extLst>
                    </p:cNvPr>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02" name="自选图形 131">
                      <a:extLst>
                        <a:ext uri="{FF2B5EF4-FFF2-40B4-BE49-F238E27FC236}">
                          <a16:creationId xmlns:a16="http://schemas.microsoft.com/office/drawing/2014/main" id="{7C46FB98-3438-4A8C-AA48-B8DB4F4B9DFD}"/>
                        </a:ext>
                      </a:extLst>
                    </p:cNvPr>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03" name="自选图形 132">
                      <a:extLst>
                        <a:ext uri="{FF2B5EF4-FFF2-40B4-BE49-F238E27FC236}">
                          <a16:creationId xmlns:a16="http://schemas.microsoft.com/office/drawing/2014/main" id="{28A66F14-DF97-402D-A597-EFDA2F560680}"/>
                        </a:ext>
                      </a:extLst>
                    </p:cNvPr>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nvGrpSpPr>
                  <p:cNvPr id="395" name="组合 133">
                    <a:extLst>
                      <a:ext uri="{FF2B5EF4-FFF2-40B4-BE49-F238E27FC236}">
                        <a16:creationId xmlns:a16="http://schemas.microsoft.com/office/drawing/2014/main" id="{65415548-4F22-4243-B4A9-BCBCC7790E22}"/>
                      </a:ext>
                    </a:extLst>
                  </p:cNvPr>
                  <p:cNvGrpSpPr/>
                  <p:nvPr/>
                </p:nvGrpSpPr>
                <p:grpSpPr bwMode="auto">
                  <a:xfrm rot="1353540">
                    <a:off x="2682" y="1111"/>
                    <a:ext cx="743" cy="186"/>
                    <a:chOff x="1565" y="2568"/>
                    <a:chExt cx="1118" cy="279"/>
                  </a:xfrm>
                </p:grpSpPr>
                <p:sp>
                  <p:nvSpPr>
                    <p:cNvPr id="396" name="自选图形 134">
                      <a:extLst>
                        <a:ext uri="{FF2B5EF4-FFF2-40B4-BE49-F238E27FC236}">
                          <a16:creationId xmlns:a16="http://schemas.microsoft.com/office/drawing/2014/main" id="{ACCEF6E4-0F62-4EB4-81D7-B2559EE794AB}"/>
                        </a:ext>
                      </a:extLst>
                    </p:cNvPr>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97" name="自选图形 135">
                      <a:extLst>
                        <a:ext uri="{FF2B5EF4-FFF2-40B4-BE49-F238E27FC236}">
                          <a16:creationId xmlns:a16="http://schemas.microsoft.com/office/drawing/2014/main" id="{8411F060-D00A-43D7-80CC-9F7F8E59CD24}"/>
                        </a:ext>
                      </a:extLst>
                    </p:cNvPr>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98" name="自选图形 136">
                      <a:extLst>
                        <a:ext uri="{FF2B5EF4-FFF2-40B4-BE49-F238E27FC236}">
                          <a16:creationId xmlns:a16="http://schemas.microsoft.com/office/drawing/2014/main" id="{088A4D8D-E7C4-4114-9885-27E9701170B0}"/>
                        </a:ext>
                      </a:extLst>
                    </p:cNvPr>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99" name="自选图形 137">
                      <a:extLst>
                        <a:ext uri="{FF2B5EF4-FFF2-40B4-BE49-F238E27FC236}">
                          <a16:creationId xmlns:a16="http://schemas.microsoft.com/office/drawing/2014/main" id="{8FE38140-C2D2-469B-9B32-6E3665C1451B}"/>
                        </a:ext>
                      </a:extLst>
                    </p:cNvPr>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grpSp>
              <p:nvGrpSpPr>
                <p:cNvPr id="383" name="组合 138">
                  <a:extLst>
                    <a:ext uri="{FF2B5EF4-FFF2-40B4-BE49-F238E27FC236}">
                      <a16:creationId xmlns:a16="http://schemas.microsoft.com/office/drawing/2014/main" id="{498DD45B-B989-4F2C-8B26-4ED92017DB08}"/>
                    </a:ext>
                  </a:extLst>
                </p:cNvPr>
                <p:cNvGrpSpPr/>
                <p:nvPr/>
              </p:nvGrpSpPr>
              <p:grpSpPr bwMode="auto">
                <a:xfrm rot="-9970459" flipH="1" flipV="1">
                  <a:off x="2688" y="1056"/>
                  <a:ext cx="784" cy="198"/>
                  <a:chOff x="2532" y="1051"/>
                  <a:chExt cx="893" cy="246"/>
                </a:xfrm>
              </p:grpSpPr>
              <p:grpSp>
                <p:nvGrpSpPr>
                  <p:cNvPr id="384" name="组合 139">
                    <a:extLst>
                      <a:ext uri="{FF2B5EF4-FFF2-40B4-BE49-F238E27FC236}">
                        <a16:creationId xmlns:a16="http://schemas.microsoft.com/office/drawing/2014/main" id="{518F684D-B1AB-4EC9-80B5-5626A82943BC}"/>
                      </a:ext>
                    </a:extLst>
                  </p:cNvPr>
                  <p:cNvGrpSpPr/>
                  <p:nvPr/>
                </p:nvGrpSpPr>
                <p:grpSpPr bwMode="auto">
                  <a:xfrm>
                    <a:off x="2532" y="1051"/>
                    <a:ext cx="743" cy="185"/>
                    <a:chOff x="1565" y="2568"/>
                    <a:chExt cx="1118" cy="279"/>
                  </a:xfrm>
                </p:grpSpPr>
                <p:sp>
                  <p:nvSpPr>
                    <p:cNvPr id="390" name="自选图形 140">
                      <a:extLst>
                        <a:ext uri="{FF2B5EF4-FFF2-40B4-BE49-F238E27FC236}">
                          <a16:creationId xmlns:a16="http://schemas.microsoft.com/office/drawing/2014/main" id="{327F3D4F-0E83-4ED4-A41B-663B5B7927EF}"/>
                        </a:ext>
                      </a:extLst>
                    </p:cNvPr>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91" name="自选图形 141">
                      <a:extLst>
                        <a:ext uri="{FF2B5EF4-FFF2-40B4-BE49-F238E27FC236}">
                          <a16:creationId xmlns:a16="http://schemas.microsoft.com/office/drawing/2014/main" id="{61B238D4-CD2A-4CE2-B116-BD6784CACA6E}"/>
                        </a:ext>
                      </a:extLst>
                    </p:cNvPr>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92" name="自选图形 142">
                      <a:extLst>
                        <a:ext uri="{FF2B5EF4-FFF2-40B4-BE49-F238E27FC236}">
                          <a16:creationId xmlns:a16="http://schemas.microsoft.com/office/drawing/2014/main" id="{EA5659FA-59D7-4723-B630-43014CF1031E}"/>
                        </a:ext>
                      </a:extLst>
                    </p:cNvPr>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93" name="自选图形 143">
                      <a:extLst>
                        <a:ext uri="{FF2B5EF4-FFF2-40B4-BE49-F238E27FC236}">
                          <a16:creationId xmlns:a16="http://schemas.microsoft.com/office/drawing/2014/main" id="{FC01FE72-7743-47D2-BE2F-2B48E9D1EE16}"/>
                        </a:ext>
                      </a:extLst>
                    </p:cNvPr>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nvGrpSpPr>
                  <p:cNvPr id="385" name="组合 144">
                    <a:extLst>
                      <a:ext uri="{FF2B5EF4-FFF2-40B4-BE49-F238E27FC236}">
                        <a16:creationId xmlns:a16="http://schemas.microsoft.com/office/drawing/2014/main" id="{A0C1B11A-A26F-4B27-B9C0-8EB75E8252EB}"/>
                      </a:ext>
                    </a:extLst>
                  </p:cNvPr>
                  <p:cNvGrpSpPr/>
                  <p:nvPr/>
                </p:nvGrpSpPr>
                <p:grpSpPr bwMode="auto">
                  <a:xfrm rot="1353540">
                    <a:off x="2682" y="1111"/>
                    <a:ext cx="743" cy="186"/>
                    <a:chOff x="1565" y="2568"/>
                    <a:chExt cx="1118" cy="279"/>
                  </a:xfrm>
                </p:grpSpPr>
                <p:sp>
                  <p:nvSpPr>
                    <p:cNvPr id="386" name="自选图形 145">
                      <a:extLst>
                        <a:ext uri="{FF2B5EF4-FFF2-40B4-BE49-F238E27FC236}">
                          <a16:creationId xmlns:a16="http://schemas.microsoft.com/office/drawing/2014/main" id="{CD344DFC-FD65-42F5-85AA-409E403384E7}"/>
                        </a:ext>
                      </a:extLst>
                    </p:cNvPr>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87" name="自选图形 146">
                      <a:extLst>
                        <a:ext uri="{FF2B5EF4-FFF2-40B4-BE49-F238E27FC236}">
                          <a16:creationId xmlns:a16="http://schemas.microsoft.com/office/drawing/2014/main" id="{F483BDC3-9FB7-4B80-88AC-EB9695F886BA}"/>
                        </a:ext>
                      </a:extLst>
                    </p:cNvPr>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88" name="自选图形 147">
                      <a:extLst>
                        <a:ext uri="{FF2B5EF4-FFF2-40B4-BE49-F238E27FC236}">
                          <a16:creationId xmlns:a16="http://schemas.microsoft.com/office/drawing/2014/main" id="{BDB82693-09EE-49DC-8AD6-1FE4D7EF8141}"/>
                        </a:ext>
                      </a:extLst>
                    </p:cNvPr>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89" name="自选图形 148">
                      <a:extLst>
                        <a:ext uri="{FF2B5EF4-FFF2-40B4-BE49-F238E27FC236}">
                          <a16:creationId xmlns:a16="http://schemas.microsoft.com/office/drawing/2014/main" id="{7750B05D-5CEA-46FB-8409-DC16B47100DA}"/>
                        </a:ext>
                      </a:extLst>
                    </p:cNvPr>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grpSp>
          <p:grpSp>
            <p:nvGrpSpPr>
              <p:cNvPr id="359" name="组合 149">
                <a:extLst>
                  <a:ext uri="{FF2B5EF4-FFF2-40B4-BE49-F238E27FC236}">
                    <a16:creationId xmlns:a16="http://schemas.microsoft.com/office/drawing/2014/main" id="{A734D990-8688-418D-8A6C-90B2FCC14301}"/>
                  </a:ext>
                </a:extLst>
              </p:cNvPr>
              <p:cNvGrpSpPr/>
              <p:nvPr/>
            </p:nvGrpSpPr>
            <p:grpSpPr bwMode="auto">
              <a:xfrm rot="513316">
                <a:off x="1854" y="2472"/>
                <a:ext cx="957" cy="242"/>
                <a:chOff x="2598" y="1026"/>
                <a:chExt cx="957" cy="242"/>
              </a:xfrm>
            </p:grpSpPr>
            <p:grpSp>
              <p:nvGrpSpPr>
                <p:cNvPr id="360" name="组合 150">
                  <a:extLst>
                    <a:ext uri="{FF2B5EF4-FFF2-40B4-BE49-F238E27FC236}">
                      <a16:creationId xmlns:a16="http://schemas.microsoft.com/office/drawing/2014/main" id="{AE9283A9-46F0-4802-8D0F-9288843ADE60}"/>
                    </a:ext>
                  </a:extLst>
                </p:cNvPr>
                <p:cNvGrpSpPr/>
                <p:nvPr/>
              </p:nvGrpSpPr>
              <p:grpSpPr bwMode="auto">
                <a:xfrm rot="-9970459" flipH="1" flipV="1">
                  <a:off x="2598" y="1026"/>
                  <a:ext cx="957" cy="242"/>
                  <a:chOff x="2532" y="1051"/>
                  <a:chExt cx="893" cy="246"/>
                </a:xfrm>
              </p:grpSpPr>
              <p:grpSp>
                <p:nvGrpSpPr>
                  <p:cNvPr id="372" name="组合 151">
                    <a:extLst>
                      <a:ext uri="{FF2B5EF4-FFF2-40B4-BE49-F238E27FC236}">
                        <a16:creationId xmlns:a16="http://schemas.microsoft.com/office/drawing/2014/main" id="{3B26E828-FA9C-4D70-B11F-B7820CAABD52}"/>
                      </a:ext>
                    </a:extLst>
                  </p:cNvPr>
                  <p:cNvGrpSpPr/>
                  <p:nvPr/>
                </p:nvGrpSpPr>
                <p:grpSpPr bwMode="auto">
                  <a:xfrm>
                    <a:off x="2532" y="1051"/>
                    <a:ext cx="743" cy="185"/>
                    <a:chOff x="1565" y="2568"/>
                    <a:chExt cx="1118" cy="279"/>
                  </a:xfrm>
                </p:grpSpPr>
                <p:sp>
                  <p:nvSpPr>
                    <p:cNvPr id="378" name="自选图形 152">
                      <a:extLst>
                        <a:ext uri="{FF2B5EF4-FFF2-40B4-BE49-F238E27FC236}">
                          <a16:creationId xmlns:a16="http://schemas.microsoft.com/office/drawing/2014/main" id="{1B770737-5BA8-4949-8F4D-B1C508C87761}"/>
                        </a:ext>
                      </a:extLst>
                    </p:cNvPr>
                    <p:cNvSpPr>
                      <a:spLocks noChangeArrowheads="1"/>
                    </p:cNvSpPr>
                    <p:nvPr/>
                  </p:nvSpPr>
                  <p:spPr bwMode="gray">
                    <a:xfrm rot="5263130">
                      <a:off x="1859" y="2274"/>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79" name="自选图形 153">
                      <a:extLst>
                        <a:ext uri="{FF2B5EF4-FFF2-40B4-BE49-F238E27FC236}">
                          <a16:creationId xmlns:a16="http://schemas.microsoft.com/office/drawing/2014/main" id="{B2219242-3FC7-48EA-8230-393FC8492A64}"/>
                        </a:ext>
                      </a:extLst>
                    </p:cNvPr>
                    <p:cNvSpPr>
                      <a:spLocks noChangeArrowheads="1"/>
                    </p:cNvSpPr>
                    <p:nvPr/>
                  </p:nvSpPr>
                  <p:spPr bwMode="gray">
                    <a:xfrm rot="6078281">
                      <a:off x="1995" y="2274"/>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80" name="自选图形 154">
                      <a:extLst>
                        <a:ext uri="{FF2B5EF4-FFF2-40B4-BE49-F238E27FC236}">
                          <a16:creationId xmlns:a16="http://schemas.microsoft.com/office/drawing/2014/main" id="{1DF0BBDC-2616-43CE-9ACB-F6514B7EB6A1}"/>
                        </a:ext>
                      </a:extLst>
                    </p:cNvPr>
                    <p:cNvSpPr>
                      <a:spLocks noChangeArrowheads="1"/>
                    </p:cNvSpPr>
                    <p:nvPr/>
                  </p:nvSpPr>
                  <p:spPr bwMode="gray">
                    <a:xfrm rot="6373927">
                      <a:off x="2071" y="2296"/>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81" name="自选图形 155">
                      <a:extLst>
                        <a:ext uri="{FF2B5EF4-FFF2-40B4-BE49-F238E27FC236}">
                          <a16:creationId xmlns:a16="http://schemas.microsoft.com/office/drawing/2014/main" id="{3734288F-DCD1-4D2C-B9A4-25AF02519270}"/>
                        </a:ext>
                      </a:extLst>
                    </p:cNvPr>
                    <p:cNvSpPr>
                      <a:spLocks noChangeArrowheads="1"/>
                    </p:cNvSpPr>
                    <p:nvPr/>
                  </p:nvSpPr>
                  <p:spPr bwMode="gray">
                    <a:xfrm rot="6906312">
                      <a:off x="2161" y="2326"/>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nvGrpSpPr>
                  <p:cNvPr id="373" name="组合 156">
                    <a:extLst>
                      <a:ext uri="{FF2B5EF4-FFF2-40B4-BE49-F238E27FC236}">
                        <a16:creationId xmlns:a16="http://schemas.microsoft.com/office/drawing/2014/main" id="{523EE9E5-C01B-4966-8B01-A5D38DC8DC5C}"/>
                      </a:ext>
                    </a:extLst>
                  </p:cNvPr>
                  <p:cNvGrpSpPr/>
                  <p:nvPr/>
                </p:nvGrpSpPr>
                <p:grpSpPr bwMode="auto">
                  <a:xfrm rot="1353540">
                    <a:off x="2682" y="1111"/>
                    <a:ext cx="743" cy="186"/>
                    <a:chOff x="1565" y="2568"/>
                    <a:chExt cx="1118" cy="279"/>
                  </a:xfrm>
                </p:grpSpPr>
                <p:sp>
                  <p:nvSpPr>
                    <p:cNvPr id="374" name="自选图形 157">
                      <a:extLst>
                        <a:ext uri="{FF2B5EF4-FFF2-40B4-BE49-F238E27FC236}">
                          <a16:creationId xmlns:a16="http://schemas.microsoft.com/office/drawing/2014/main" id="{45BF3A43-CCCA-45A5-83CE-FDA5F9DA16F4}"/>
                        </a:ext>
                      </a:extLst>
                    </p:cNvPr>
                    <p:cNvSpPr>
                      <a:spLocks noChangeArrowheads="1"/>
                    </p:cNvSpPr>
                    <p:nvPr/>
                  </p:nvSpPr>
                  <p:spPr bwMode="gray">
                    <a:xfrm rot="5263130">
                      <a:off x="1859" y="2274"/>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75" name="自选图形 158">
                      <a:extLst>
                        <a:ext uri="{FF2B5EF4-FFF2-40B4-BE49-F238E27FC236}">
                          <a16:creationId xmlns:a16="http://schemas.microsoft.com/office/drawing/2014/main" id="{38531BBF-23B2-4874-927D-CC047118E45D}"/>
                        </a:ext>
                      </a:extLst>
                    </p:cNvPr>
                    <p:cNvSpPr>
                      <a:spLocks noChangeArrowheads="1"/>
                    </p:cNvSpPr>
                    <p:nvPr/>
                  </p:nvSpPr>
                  <p:spPr bwMode="gray">
                    <a:xfrm rot="6078281">
                      <a:off x="1995" y="2274"/>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76" name="自选图形 159">
                      <a:extLst>
                        <a:ext uri="{FF2B5EF4-FFF2-40B4-BE49-F238E27FC236}">
                          <a16:creationId xmlns:a16="http://schemas.microsoft.com/office/drawing/2014/main" id="{1785DB24-C49D-4D1C-85A0-230E17DDB8CA}"/>
                        </a:ext>
                      </a:extLst>
                    </p:cNvPr>
                    <p:cNvSpPr>
                      <a:spLocks noChangeArrowheads="1"/>
                    </p:cNvSpPr>
                    <p:nvPr/>
                  </p:nvSpPr>
                  <p:spPr bwMode="gray">
                    <a:xfrm rot="6373927">
                      <a:off x="2071" y="2296"/>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77" name="自选图形 160">
                      <a:extLst>
                        <a:ext uri="{FF2B5EF4-FFF2-40B4-BE49-F238E27FC236}">
                          <a16:creationId xmlns:a16="http://schemas.microsoft.com/office/drawing/2014/main" id="{2DB81150-2873-473B-A21C-6BA9488B23CC}"/>
                        </a:ext>
                      </a:extLst>
                    </p:cNvPr>
                    <p:cNvSpPr>
                      <a:spLocks noChangeArrowheads="1"/>
                    </p:cNvSpPr>
                    <p:nvPr/>
                  </p:nvSpPr>
                  <p:spPr bwMode="gray">
                    <a:xfrm rot="6906312">
                      <a:off x="2161" y="2326"/>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grpSp>
              <p:nvGrpSpPr>
                <p:cNvPr id="361" name="组合 161">
                  <a:extLst>
                    <a:ext uri="{FF2B5EF4-FFF2-40B4-BE49-F238E27FC236}">
                      <a16:creationId xmlns:a16="http://schemas.microsoft.com/office/drawing/2014/main" id="{B54095AF-D992-4414-8199-B9968DF89B3F}"/>
                    </a:ext>
                  </a:extLst>
                </p:cNvPr>
                <p:cNvGrpSpPr/>
                <p:nvPr/>
              </p:nvGrpSpPr>
              <p:grpSpPr bwMode="auto">
                <a:xfrm rot="-9970459" flipH="1" flipV="1">
                  <a:off x="2688" y="1056"/>
                  <a:ext cx="784" cy="198"/>
                  <a:chOff x="2532" y="1051"/>
                  <a:chExt cx="893" cy="246"/>
                </a:xfrm>
              </p:grpSpPr>
              <p:grpSp>
                <p:nvGrpSpPr>
                  <p:cNvPr id="362" name="组合 162">
                    <a:extLst>
                      <a:ext uri="{FF2B5EF4-FFF2-40B4-BE49-F238E27FC236}">
                        <a16:creationId xmlns:a16="http://schemas.microsoft.com/office/drawing/2014/main" id="{AF7D2497-C8C3-402C-BE31-1A12D11B9D11}"/>
                      </a:ext>
                    </a:extLst>
                  </p:cNvPr>
                  <p:cNvGrpSpPr/>
                  <p:nvPr/>
                </p:nvGrpSpPr>
                <p:grpSpPr bwMode="auto">
                  <a:xfrm>
                    <a:off x="2532" y="1051"/>
                    <a:ext cx="743" cy="185"/>
                    <a:chOff x="1565" y="2568"/>
                    <a:chExt cx="1118" cy="279"/>
                  </a:xfrm>
                </p:grpSpPr>
                <p:sp>
                  <p:nvSpPr>
                    <p:cNvPr id="368" name="自选图形 163">
                      <a:extLst>
                        <a:ext uri="{FF2B5EF4-FFF2-40B4-BE49-F238E27FC236}">
                          <a16:creationId xmlns:a16="http://schemas.microsoft.com/office/drawing/2014/main" id="{91C154C0-9FF6-43D5-BE57-AF5E6BD53A6C}"/>
                        </a:ext>
                      </a:extLst>
                    </p:cNvPr>
                    <p:cNvSpPr>
                      <a:spLocks noChangeArrowheads="1"/>
                    </p:cNvSpPr>
                    <p:nvPr/>
                  </p:nvSpPr>
                  <p:spPr bwMode="gray">
                    <a:xfrm rot="5263130">
                      <a:off x="1859" y="2274"/>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69" name="自选图形 164">
                      <a:extLst>
                        <a:ext uri="{FF2B5EF4-FFF2-40B4-BE49-F238E27FC236}">
                          <a16:creationId xmlns:a16="http://schemas.microsoft.com/office/drawing/2014/main" id="{C38F9B18-CCDC-4E9F-A820-D799C2D9BF4A}"/>
                        </a:ext>
                      </a:extLst>
                    </p:cNvPr>
                    <p:cNvSpPr>
                      <a:spLocks noChangeArrowheads="1"/>
                    </p:cNvSpPr>
                    <p:nvPr/>
                  </p:nvSpPr>
                  <p:spPr bwMode="gray">
                    <a:xfrm rot="6078281">
                      <a:off x="1995" y="2274"/>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70" name="自选图形 165">
                      <a:extLst>
                        <a:ext uri="{FF2B5EF4-FFF2-40B4-BE49-F238E27FC236}">
                          <a16:creationId xmlns:a16="http://schemas.microsoft.com/office/drawing/2014/main" id="{0C07F787-D0DC-4D9E-9BDD-6ABC97040F88}"/>
                        </a:ext>
                      </a:extLst>
                    </p:cNvPr>
                    <p:cNvSpPr>
                      <a:spLocks noChangeArrowheads="1"/>
                    </p:cNvSpPr>
                    <p:nvPr/>
                  </p:nvSpPr>
                  <p:spPr bwMode="gray">
                    <a:xfrm rot="6373927">
                      <a:off x="2071" y="2296"/>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71" name="自选图形 166">
                      <a:extLst>
                        <a:ext uri="{FF2B5EF4-FFF2-40B4-BE49-F238E27FC236}">
                          <a16:creationId xmlns:a16="http://schemas.microsoft.com/office/drawing/2014/main" id="{1B738C35-64B6-4D9A-AB6D-609C7C6DC3C6}"/>
                        </a:ext>
                      </a:extLst>
                    </p:cNvPr>
                    <p:cNvSpPr>
                      <a:spLocks noChangeArrowheads="1"/>
                    </p:cNvSpPr>
                    <p:nvPr/>
                  </p:nvSpPr>
                  <p:spPr bwMode="gray">
                    <a:xfrm rot="6906312">
                      <a:off x="2161" y="2326"/>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nvGrpSpPr>
                  <p:cNvPr id="363" name="组合 167">
                    <a:extLst>
                      <a:ext uri="{FF2B5EF4-FFF2-40B4-BE49-F238E27FC236}">
                        <a16:creationId xmlns:a16="http://schemas.microsoft.com/office/drawing/2014/main" id="{9DC09C71-9E7B-4675-B76F-C5133826CFDF}"/>
                      </a:ext>
                    </a:extLst>
                  </p:cNvPr>
                  <p:cNvGrpSpPr/>
                  <p:nvPr/>
                </p:nvGrpSpPr>
                <p:grpSpPr bwMode="auto">
                  <a:xfrm rot="1353540">
                    <a:off x="2682" y="1111"/>
                    <a:ext cx="743" cy="186"/>
                    <a:chOff x="1565" y="2568"/>
                    <a:chExt cx="1118" cy="279"/>
                  </a:xfrm>
                </p:grpSpPr>
                <p:sp>
                  <p:nvSpPr>
                    <p:cNvPr id="364" name="自选图形 168">
                      <a:extLst>
                        <a:ext uri="{FF2B5EF4-FFF2-40B4-BE49-F238E27FC236}">
                          <a16:creationId xmlns:a16="http://schemas.microsoft.com/office/drawing/2014/main" id="{DF4C48DE-5984-426F-88E0-D28880C3F9E1}"/>
                        </a:ext>
                      </a:extLst>
                    </p:cNvPr>
                    <p:cNvSpPr>
                      <a:spLocks noChangeArrowheads="1"/>
                    </p:cNvSpPr>
                    <p:nvPr/>
                  </p:nvSpPr>
                  <p:spPr bwMode="gray">
                    <a:xfrm rot="5263130">
                      <a:off x="1859" y="2274"/>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65" name="自选图形 169">
                      <a:extLst>
                        <a:ext uri="{FF2B5EF4-FFF2-40B4-BE49-F238E27FC236}">
                          <a16:creationId xmlns:a16="http://schemas.microsoft.com/office/drawing/2014/main" id="{C0E703AE-6166-45E2-A6A1-307C9EA817AC}"/>
                        </a:ext>
                      </a:extLst>
                    </p:cNvPr>
                    <p:cNvSpPr>
                      <a:spLocks noChangeArrowheads="1"/>
                    </p:cNvSpPr>
                    <p:nvPr/>
                  </p:nvSpPr>
                  <p:spPr bwMode="gray">
                    <a:xfrm rot="6078281">
                      <a:off x="1995" y="2274"/>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66" name="自选图形 170">
                      <a:extLst>
                        <a:ext uri="{FF2B5EF4-FFF2-40B4-BE49-F238E27FC236}">
                          <a16:creationId xmlns:a16="http://schemas.microsoft.com/office/drawing/2014/main" id="{9B9982B5-DC78-4DB9-B029-77BA8FB81E4F}"/>
                        </a:ext>
                      </a:extLst>
                    </p:cNvPr>
                    <p:cNvSpPr>
                      <a:spLocks noChangeArrowheads="1"/>
                    </p:cNvSpPr>
                    <p:nvPr/>
                  </p:nvSpPr>
                  <p:spPr bwMode="gray">
                    <a:xfrm rot="6373927">
                      <a:off x="2071" y="2296"/>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67" name="自选图形 171">
                      <a:extLst>
                        <a:ext uri="{FF2B5EF4-FFF2-40B4-BE49-F238E27FC236}">
                          <a16:creationId xmlns:a16="http://schemas.microsoft.com/office/drawing/2014/main" id="{1B887B5F-0393-4C40-B233-E8BAEF44C4EC}"/>
                        </a:ext>
                      </a:extLst>
                    </p:cNvPr>
                    <p:cNvSpPr>
                      <a:spLocks noChangeArrowheads="1"/>
                    </p:cNvSpPr>
                    <p:nvPr/>
                  </p:nvSpPr>
                  <p:spPr bwMode="gray">
                    <a:xfrm rot="6906312">
                      <a:off x="2161" y="2326"/>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grpSp>
        </p:grpSp>
      </p:grpSp>
      <p:grpSp>
        <p:nvGrpSpPr>
          <p:cNvPr id="426" name="组合 172">
            <a:extLst>
              <a:ext uri="{FF2B5EF4-FFF2-40B4-BE49-F238E27FC236}">
                <a16:creationId xmlns:a16="http://schemas.microsoft.com/office/drawing/2014/main" id="{9C0A4242-CF84-435E-9919-BC3DB150FB16}"/>
              </a:ext>
            </a:extLst>
          </p:cNvPr>
          <p:cNvGrpSpPr/>
          <p:nvPr/>
        </p:nvGrpSpPr>
        <p:grpSpPr bwMode="auto">
          <a:xfrm>
            <a:off x="3779838" y="3648285"/>
            <a:ext cx="1784350" cy="1352550"/>
            <a:chOff x="2163" y="3120"/>
            <a:chExt cx="1358" cy="1030"/>
          </a:xfrm>
        </p:grpSpPr>
        <p:sp>
          <p:nvSpPr>
            <p:cNvPr id="427" name="椭圆 173">
              <a:extLst>
                <a:ext uri="{FF2B5EF4-FFF2-40B4-BE49-F238E27FC236}">
                  <a16:creationId xmlns:a16="http://schemas.microsoft.com/office/drawing/2014/main" id="{86FC8260-00AB-4DE9-90A1-98EEA0F0720C}"/>
                </a:ext>
              </a:extLst>
            </p:cNvPr>
            <p:cNvSpPr>
              <a:spLocks noChangeArrowheads="1"/>
            </p:cNvSpPr>
            <p:nvPr/>
          </p:nvSpPr>
          <p:spPr bwMode="ltGray">
            <a:xfrm>
              <a:off x="2280" y="3120"/>
              <a:ext cx="1022" cy="1030"/>
            </a:xfrm>
            <a:prstGeom prst="ellipse">
              <a:avLst/>
            </a:prstGeom>
            <a:gradFill rotWithShape="1">
              <a:gsLst>
                <a:gs pos="0">
                  <a:srgbClr val="45AB7D">
                    <a:gamma/>
                    <a:shade val="46275"/>
                    <a:invGamma/>
                  </a:srgbClr>
                </a:gs>
                <a:gs pos="50000">
                  <a:srgbClr val="45AB7D"/>
                </a:gs>
                <a:gs pos="100000">
                  <a:srgbClr val="45AB7D">
                    <a:gamma/>
                    <a:shade val="46275"/>
                    <a:invGamma/>
                  </a:srgbClr>
                </a:gs>
              </a:gsLst>
              <a:lin ang="2700000" scaled="1"/>
            </a:gradFill>
            <a:ln w="57150">
              <a:solidFill>
                <a:srgbClr val="EAEAEA"/>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nvGrpSpPr>
            <p:cNvPr id="428" name="组合 174">
              <a:extLst>
                <a:ext uri="{FF2B5EF4-FFF2-40B4-BE49-F238E27FC236}">
                  <a16:creationId xmlns:a16="http://schemas.microsoft.com/office/drawing/2014/main" id="{F4083A4A-A443-4346-9C23-4E4F8F50C4B2}"/>
                </a:ext>
              </a:extLst>
            </p:cNvPr>
            <p:cNvGrpSpPr/>
            <p:nvPr/>
          </p:nvGrpSpPr>
          <p:grpSpPr bwMode="auto">
            <a:xfrm rot="10082854">
              <a:off x="2163" y="3869"/>
              <a:ext cx="928" cy="236"/>
              <a:chOff x="2598" y="1026"/>
              <a:chExt cx="957" cy="242"/>
            </a:xfrm>
          </p:grpSpPr>
          <p:grpSp>
            <p:nvGrpSpPr>
              <p:cNvPr id="476" name="组合 175">
                <a:extLst>
                  <a:ext uri="{FF2B5EF4-FFF2-40B4-BE49-F238E27FC236}">
                    <a16:creationId xmlns:a16="http://schemas.microsoft.com/office/drawing/2014/main" id="{111F9D2E-CFFB-4BA2-9531-0FC9D28141FC}"/>
                  </a:ext>
                </a:extLst>
              </p:cNvPr>
              <p:cNvGrpSpPr/>
              <p:nvPr/>
            </p:nvGrpSpPr>
            <p:grpSpPr bwMode="auto">
              <a:xfrm rot="-9970459" flipH="1" flipV="1">
                <a:off x="2598" y="1026"/>
                <a:ext cx="957" cy="242"/>
                <a:chOff x="2532" y="1051"/>
                <a:chExt cx="893" cy="246"/>
              </a:xfrm>
            </p:grpSpPr>
            <p:grpSp>
              <p:nvGrpSpPr>
                <p:cNvPr id="488" name="组合 176">
                  <a:extLst>
                    <a:ext uri="{FF2B5EF4-FFF2-40B4-BE49-F238E27FC236}">
                      <a16:creationId xmlns:a16="http://schemas.microsoft.com/office/drawing/2014/main" id="{9BBB4058-DABE-48C0-90E4-FCB049BB49F9}"/>
                    </a:ext>
                  </a:extLst>
                </p:cNvPr>
                <p:cNvGrpSpPr/>
                <p:nvPr/>
              </p:nvGrpSpPr>
              <p:grpSpPr bwMode="auto">
                <a:xfrm>
                  <a:off x="2532" y="1051"/>
                  <a:ext cx="743" cy="185"/>
                  <a:chOff x="1565" y="2568"/>
                  <a:chExt cx="1118" cy="279"/>
                </a:xfrm>
              </p:grpSpPr>
              <p:sp>
                <p:nvSpPr>
                  <p:cNvPr id="494" name="自选图形 177">
                    <a:extLst>
                      <a:ext uri="{FF2B5EF4-FFF2-40B4-BE49-F238E27FC236}">
                        <a16:creationId xmlns:a16="http://schemas.microsoft.com/office/drawing/2014/main" id="{F1247E77-C317-4897-84FA-2154A83877C1}"/>
                      </a:ext>
                    </a:extLst>
                  </p:cNvPr>
                  <p:cNvSpPr>
                    <a:spLocks noChangeArrowheads="1"/>
                  </p:cNvSpPr>
                  <p:nvPr/>
                </p:nvSpPr>
                <p:spPr bwMode="lt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95" name="自选图形 178">
                    <a:extLst>
                      <a:ext uri="{FF2B5EF4-FFF2-40B4-BE49-F238E27FC236}">
                        <a16:creationId xmlns:a16="http://schemas.microsoft.com/office/drawing/2014/main" id="{D5152967-2CEF-4862-AFE5-01897829A367}"/>
                      </a:ext>
                    </a:extLst>
                  </p:cNvPr>
                  <p:cNvSpPr>
                    <a:spLocks noChangeArrowheads="1"/>
                  </p:cNvSpPr>
                  <p:nvPr/>
                </p:nvSpPr>
                <p:spPr bwMode="lt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96" name="自选图形 179">
                    <a:extLst>
                      <a:ext uri="{FF2B5EF4-FFF2-40B4-BE49-F238E27FC236}">
                        <a16:creationId xmlns:a16="http://schemas.microsoft.com/office/drawing/2014/main" id="{56445FC0-9319-4FC7-8271-CBF680348A0F}"/>
                      </a:ext>
                    </a:extLst>
                  </p:cNvPr>
                  <p:cNvSpPr>
                    <a:spLocks noChangeArrowheads="1"/>
                  </p:cNvSpPr>
                  <p:nvPr/>
                </p:nvSpPr>
                <p:spPr bwMode="lt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97" name="自选图形 180">
                    <a:extLst>
                      <a:ext uri="{FF2B5EF4-FFF2-40B4-BE49-F238E27FC236}">
                        <a16:creationId xmlns:a16="http://schemas.microsoft.com/office/drawing/2014/main" id="{195433EF-F219-4218-9C05-57E818024951}"/>
                      </a:ext>
                    </a:extLst>
                  </p:cNvPr>
                  <p:cNvSpPr>
                    <a:spLocks noChangeArrowheads="1"/>
                  </p:cNvSpPr>
                  <p:nvPr/>
                </p:nvSpPr>
                <p:spPr bwMode="lt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nvGrpSpPr>
                <p:cNvPr id="489" name="组合 181">
                  <a:extLst>
                    <a:ext uri="{FF2B5EF4-FFF2-40B4-BE49-F238E27FC236}">
                      <a16:creationId xmlns:a16="http://schemas.microsoft.com/office/drawing/2014/main" id="{8FFF8986-A87B-42DF-8B39-DD44B5B6AAF4}"/>
                    </a:ext>
                  </a:extLst>
                </p:cNvPr>
                <p:cNvGrpSpPr/>
                <p:nvPr/>
              </p:nvGrpSpPr>
              <p:grpSpPr bwMode="auto">
                <a:xfrm rot="1353540">
                  <a:off x="2682" y="1111"/>
                  <a:ext cx="743" cy="186"/>
                  <a:chOff x="1565" y="2568"/>
                  <a:chExt cx="1118" cy="279"/>
                </a:xfrm>
              </p:grpSpPr>
              <p:sp>
                <p:nvSpPr>
                  <p:cNvPr id="490" name="自选图形 182">
                    <a:extLst>
                      <a:ext uri="{FF2B5EF4-FFF2-40B4-BE49-F238E27FC236}">
                        <a16:creationId xmlns:a16="http://schemas.microsoft.com/office/drawing/2014/main" id="{52A2D5EA-F158-4DBE-A114-1529C4AE328D}"/>
                      </a:ext>
                    </a:extLst>
                  </p:cNvPr>
                  <p:cNvSpPr>
                    <a:spLocks noChangeArrowheads="1"/>
                  </p:cNvSpPr>
                  <p:nvPr/>
                </p:nvSpPr>
                <p:spPr bwMode="lt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91" name="自选图形 183">
                    <a:extLst>
                      <a:ext uri="{FF2B5EF4-FFF2-40B4-BE49-F238E27FC236}">
                        <a16:creationId xmlns:a16="http://schemas.microsoft.com/office/drawing/2014/main" id="{83441AF8-BC44-4160-B0D5-A3F25A2C1174}"/>
                      </a:ext>
                    </a:extLst>
                  </p:cNvPr>
                  <p:cNvSpPr>
                    <a:spLocks noChangeArrowheads="1"/>
                  </p:cNvSpPr>
                  <p:nvPr/>
                </p:nvSpPr>
                <p:spPr bwMode="lt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92" name="自选图形 184">
                    <a:extLst>
                      <a:ext uri="{FF2B5EF4-FFF2-40B4-BE49-F238E27FC236}">
                        <a16:creationId xmlns:a16="http://schemas.microsoft.com/office/drawing/2014/main" id="{7C651970-C24D-454F-8ED2-EEF444235DB8}"/>
                      </a:ext>
                    </a:extLst>
                  </p:cNvPr>
                  <p:cNvSpPr>
                    <a:spLocks noChangeArrowheads="1"/>
                  </p:cNvSpPr>
                  <p:nvPr/>
                </p:nvSpPr>
                <p:spPr bwMode="lt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93" name="自选图形 185">
                    <a:extLst>
                      <a:ext uri="{FF2B5EF4-FFF2-40B4-BE49-F238E27FC236}">
                        <a16:creationId xmlns:a16="http://schemas.microsoft.com/office/drawing/2014/main" id="{EE0F93E0-2233-4DC0-A87C-EAE8BC8861BC}"/>
                      </a:ext>
                    </a:extLst>
                  </p:cNvPr>
                  <p:cNvSpPr>
                    <a:spLocks noChangeArrowheads="1"/>
                  </p:cNvSpPr>
                  <p:nvPr/>
                </p:nvSpPr>
                <p:spPr bwMode="lt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grpSp>
            <p:nvGrpSpPr>
              <p:cNvPr id="477" name="组合 186">
                <a:extLst>
                  <a:ext uri="{FF2B5EF4-FFF2-40B4-BE49-F238E27FC236}">
                    <a16:creationId xmlns:a16="http://schemas.microsoft.com/office/drawing/2014/main" id="{BEC79287-7184-456C-BE6B-5638EAC9C0CC}"/>
                  </a:ext>
                </a:extLst>
              </p:cNvPr>
              <p:cNvGrpSpPr/>
              <p:nvPr/>
            </p:nvGrpSpPr>
            <p:grpSpPr bwMode="auto">
              <a:xfrm rot="-9970459" flipH="1" flipV="1">
                <a:off x="2688" y="1056"/>
                <a:ext cx="784" cy="198"/>
                <a:chOff x="2532" y="1051"/>
                <a:chExt cx="893" cy="246"/>
              </a:xfrm>
            </p:grpSpPr>
            <p:grpSp>
              <p:nvGrpSpPr>
                <p:cNvPr id="478" name="组合 187">
                  <a:extLst>
                    <a:ext uri="{FF2B5EF4-FFF2-40B4-BE49-F238E27FC236}">
                      <a16:creationId xmlns:a16="http://schemas.microsoft.com/office/drawing/2014/main" id="{8FC8A042-B12C-4758-ABA4-6953AD981C22}"/>
                    </a:ext>
                  </a:extLst>
                </p:cNvPr>
                <p:cNvGrpSpPr/>
                <p:nvPr/>
              </p:nvGrpSpPr>
              <p:grpSpPr bwMode="auto">
                <a:xfrm>
                  <a:off x="2532" y="1051"/>
                  <a:ext cx="743" cy="185"/>
                  <a:chOff x="1565" y="2568"/>
                  <a:chExt cx="1118" cy="279"/>
                </a:xfrm>
              </p:grpSpPr>
              <p:sp>
                <p:nvSpPr>
                  <p:cNvPr id="484" name="自选图形 188">
                    <a:extLst>
                      <a:ext uri="{FF2B5EF4-FFF2-40B4-BE49-F238E27FC236}">
                        <a16:creationId xmlns:a16="http://schemas.microsoft.com/office/drawing/2014/main" id="{E57C1B3C-8CE6-483B-9606-D816A9F60266}"/>
                      </a:ext>
                    </a:extLst>
                  </p:cNvPr>
                  <p:cNvSpPr>
                    <a:spLocks noChangeArrowheads="1"/>
                  </p:cNvSpPr>
                  <p:nvPr/>
                </p:nvSpPr>
                <p:spPr bwMode="lt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85" name="自选图形 189">
                    <a:extLst>
                      <a:ext uri="{FF2B5EF4-FFF2-40B4-BE49-F238E27FC236}">
                        <a16:creationId xmlns:a16="http://schemas.microsoft.com/office/drawing/2014/main" id="{2834C2E3-1335-4C2C-A573-D1C663CF2A48}"/>
                      </a:ext>
                    </a:extLst>
                  </p:cNvPr>
                  <p:cNvSpPr>
                    <a:spLocks noChangeArrowheads="1"/>
                  </p:cNvSpPr>
                  <p:nvPr/>
                </p:nvSpPr>
                <p:spPr bwMode="lt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86" name="自选图形 190">
                    <a:extLst>
                      <a:ext uri="{FF2B5EF4-FFF2-40B4-BE49-F238E27FC236}">
                        <a16:creationId xmlns:a16="http://schemas.microsoft.com/office/drawing/2014/main" id="{F3647ED8-1597-4E2A-A40D-D9E92CA01FDD}"/>
                      </a:ext>
                    </a:extLst>
                  </p:cNvPr>
                  <p:cNvSpPr>
                    <a:spLocks noChangeArrowheads="1"/>
                  </p:cNvSpPr>
                  <p:nvPr/>
                </p:nvSpPr>
                <p:spPr bwMode="lt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87" name="自选图形 191">
                    <a:extLst>
                      <a:ext uri="{FF2B5EF4-FFF2-40B4-BE49-F238E27FC236}">
                        <a16:creationId xmlns:a16="http://schemas.microsoft.com/office/drawing/2014/main" id="{F8D45F0D-A36D-45E8-8712-6A1EFE8045DD}"/>
                      </a:ext>
                    </a:extLst>
                  </p:cNvPr>
                  <p:cNvSpPr>
                    <a:spLocks noChangeArrowheads="1"/>
                  </p:cNvSpPr>
                  <p:nvPr/>
                </p:nvSpPr>
                <p:spPr bwMode="lt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nvGrpSpPr>
                <p:cNvPr id="479" name="组合 192">
                  <a:extLst>
                    <a:ext uri="{FF2B5EF4-FFF2-40B4-BE49-F238E27FC236}">
                      <a16:creationId xmlns:a16="http://schemas.microsoft.com/office/drawing/2014/main" id="{49FDFF3C-8C7F-450E-9E7E-D5640644AB6C}"/>
                    </a:ext>
                  </a:extLst>
                </p:cNvPr>
                <p:cNvGrpSpPr/>
                <p:nvPr/>
              </p:nvGrpSpPr>
              <p:grpSpPr bwMode="auto">
                <a:xfrm rot="1353540">
                  <a:off x="2682" y="1111"/>
                  <a:ext cx="743" cy="186"/>
                  <a:chOff x="1565" y="2568"/>
                  <a:chExt cx="1118" cy="279"/>
                </a:xfrm>
              </p:grpSpPr>
              <p:sp>
                <p:nvSpPr>
                  <p:cNvPr id="480" name="自选图形 193">
                    <a:extLst>
                      <a:ext uri="{FF2B5EF4-FFF2-40B4-BE49-F238E27FC236}">
                        <a16:creationId xmlns:a16="http://schemas.microsoft.com/office/drawing/2014/main" id="{5A67A40B-2D72-48BE-AA06-A22C43009447}"/>
                      </a:ext>
                    </a:extLst>
                  </p:cNvPr>
                  <p:cNvSpPr>
                    <a:spLocks noChangeArrowheads="1"/>
                  </p:cNvSpPr>
                  <p:nvPr/>
                </p:nvSpPr>
                <p:spPr bwMode="lt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81" name="自选图形 194">
                    <a:extLst>
                      <a:ext uri="{FF2B5EF4-FFF2-40B4-BE49-F238E27FC236}">
                        <a16:creationId xmlns:a16="http://schemas.microsoft.com/office/drawing/2014/main" id="{349EF949-D656-4B43-844D-A93CAB9033D9}"/>
                      </a:ext>
                    </a:extLst>
                  </p:cNvPr>
                  <p:cNvSpPr>
                    <a:spLocks noChangeArrowheads="1"/>
                  </p:cNvSpPr>
                  <p:nvPr/>
                </p:nvSpPr>
                <p:spPr bwMode="lt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82" name="自选图形 195">
                    <a:extLst>
                      <a:ext uri="{FF2B5EF4-FFF2-40B4-BE49-F238E27FC236}">
                        <a16:creationId xmlns:a16="http://schemas.microsoft.com/office/drawing/2014/main" id="{7A97D815-6939-45F4-B52E-CFDE4C21B19A}"/>
                      </a:ext>
                    </a:extLst>
                  </p:cNvPr>
                  <p:cNvSpPr>
                    <a:spLocks noChangeArrowheads="1"/>
                  </p:cNvSpPr>
                  <p:nvPr/>
                </p:nvSpPr>
                <p:spPr bwMode="lt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83" name="自选图形 196">
                    <a:extLst>
                      <a:ext uri="{FF2B5EF4-FFF2-40B4-BE49-F238E27FC236}">
                        <a16:creationId xmlns:a16="http://schemas.microsoft.com/office/drawing/2014/main" id="{5A8EC032-B9F9-4F3E-B37F-5E1DA64FE01F}"/>
                      </a:ext>
                    </a:extLst>
                  </p:cNvPr>
                  <p:cNvSpPr>
                    <a:spLocks noChangeArrowheads="1"/>
                  </p:cNvSpPr>
                  <p:nvPr/>
                </p:nvSpPr>
                <p:spPr bwMode="lt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grpSp>
        <p:grpSp>
          <p:nvGrpSpPr>
            <p:cNvPr id="429" name="组合 197">
              <a:extLst>
                <a:ext uri="{FF2B5EF4-FFF2-40B4-BE49-F238E27FC236}">
                  <a16:creationId xmlns:a16="http://schemas.microsoft.com/office/drawing/2014/main" id="{AABAF52F-2CF8-4E35-A112-DE71B80EF8C9}"/>
                </a:ext>
              </a:extLst>
            </p:cNvPr>
            <p:cNvGrpSpPr/>
            <p:nvPr/>
          </p:nvGrpSpPr>
          <p:grpSpPr bwMode="auto">
            <a:xfrm rot="-232145">
              <a:off x="2565" y="3207"/>
              <a:ext cx="956" cy="259"/>
              <a:chOff x="1824" y="2448"/>
              <a:chExt cx="987" cy="266"/>
            </a:xfrm>
          </p:grpSpPr>
          <p:grpSp>
            <p:nvGrpSpPr>
              <p:cNvPr id="430" name="组合 198">
                <a:extLst>
                  <a:ext uri="{FF2B5EF4-FFF2-40B4-BE49-F238E27FC236}">
                    <a16:creationId xmlns:a16="http://schemas.microsoft.com/office/drawing/2014/main" id="{2FD3162D-BDD6-4C5E-AD61-CDF1EC72C3F2}"/>
                  </a:ext>
                </a:extLst>
              </p:cNvPr>
              <p:cNvGrpSpPr/>
              <p:nvPr/>
            </p:nvGrpSpPr>
            <p:grpSpPr bwMode="auto">
              <a:xfrm rot="513316">
                <a:off x="1824" y="2448"/>
                <a:ext cx="957" cy="242"/>
                <a:chOff x="2598" y="1026"/>
                <a:chExt cx="957" cy="242"/>
              </a:xfrm>
            </p:grpSpPr>
            <p:grpSp>
              <p:nvGrpSpPr>
                <p:cNvPr id="454" name="组合 199">
                  <a:extLst>
                    <a:ext uri="{FF2B5EF4-FFF2-40B4-BE49-F238E27FC236}">
                      <a16:creationId xmlns:a16="http://schemas.microsoft.com/office/drawing/2014/main" id="{9A5CA144-3952-4453-B915-B3C9781723EA}"/>
                    </a:ext>
                  </a:extLst>
                </p:cNvPr>
                <p:cNvGrpSpPr/>
                <p:nvPr/>
              </p:nvGrpSpPr>
              <p:grpSpPr bwMode="auto">
                <a:xfrm rot="-9970459" flipH="1" flipV="1">
                  <a:off x="2598" y="1026"/>
                  <a:ext cx="957" cy="242"/>
                  <a:chOff x="2532" y="1051"/>
                  <a:chExt cx="893" cy="246"/>
                </a:xfrm>
              </p:grpSpPr>
              <p:grpSp>
                <p:nvGrpSpPr>
                  <p:cNvPr id="466" name="组合 200">
                    <a:extLst>
                      <a:ext uri="{FF2B5EF4-FFF2-40B4-BE49-F238E27FC236}">
                        <a16:creationId xmlns:a16="http://schemas.microsoft.com/office/drawing/2014/main" id="{B095F3FD-AFFE-4F47-8114-1822746C39EE}"/>
                      </a:ext>
                    </a:extLst>
                  </p:cNvPr>
                  <p:cNvGrpSpPr/>
                  <p:nvPr/>
                </p:nvGrpSpPr>
                <p:grpSpPr bwMode="auto">
                  <a:xfrm>
                    <a:off x="2532" y="1051"/>
                    <a:ext cx="743" cy="185"/>
                    <a:chOff x="1565" y="2568"/>
                    <a:chExt cx="1118" cy="279"/>
                  </a:xfrm>
                </p:grpSpPr>
                <p:sp>
                  <p:nvSpPr>
                    <p:cNvPr id="472" name="自选图形 201">
                      <a:extLst>
                        <a:ext uri="{FF2B5EF4-FFF2-40B4-BE49-F238E27FC236}">
                          <a16:creationId xmlns:a16="http://schemas.microsoft.com/office/drawing/2014/main" id="{29927D0D-369D-4FFD-AA40-8D051B498B20}"/>
                        </a:ext>
                      </a:extLst>
                    </p:cNvPr>
                    <p:cNvSpPr>
                      <a:spLocks noChangeArrowheads="1"/>
                    </p:cNvSpPr>
                    <p:nvPr/>
                  </p:nvSpPr>
                  <p:spPr bwMode="lt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73" name="自选图形 202">
                      <a:extLst>
                        <a:ext uri="{FF2B5EF4-FFF2-40B4-BE49-F238E27FC236}">
                          <a16:creationId xmlns:a16="http://schemas.microsoft.com/office/drawing/2014/main" id="{57F54508-6262-4D25-B830-6B4A3B1182B7}"/>
                        </a:ext>
                      </a:extLst>
                    </p:cNvPr>
                    <p:cNvSpPr>
                      <a:spLocks noChangeArrowheads="1"/>
                    </p:cNvSpPr>
                    <p:nvPr/>
                  </p:nvSpPr>
                  <p:spPr bwMode="lt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74" name="自选图形 203">
                      <a:extLst>
                        <a:ext uri="{FF2B5EF4-FFF2-40B4-BE49-F238E27FC236}">
                          <a16:creationId xmlns:a16="http://schemas.microsoft.com/office/drawing/2014/main" id="{41495C1B-769E-4D7D-8E56-3C28641E1BAA}"/>
                        </a:ext>
                      </a:extLst>
                    </p:cNvPr>
                    <p:cNvSpPr>
                      <a:spLocks noChangeArrowheads="1"/>
                    </p:cNvSpPr>
                    <p:nvPr/>
                  </p:nvSpPr>
                  <p:spPr bwMode="lt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75" name="自选图形 204">
                      <a:extLst>
                        <a:ext uri="{FF2B5EF4-FFF2-40B4-BE49-F238E27FC236}">
                          <a16:creationId xmlns:a16="http://schemas.microsoft.com/office/drawing/2014/main" id="{E0543EEB-85D3-4BB7-90C9-10B5BC099EFF}"/>
                        </a:ext>
                      </a:extLst>
                    </p:cNvPr>
                    <p:cNvSpPr>
                      <a:spLocks noChangeArrowheads="1"/>
                    </p:cNvSpPr>
                    <p:nvPr/>
                  </p:nvSpPr>
                  <p:spPr bwMode="lt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nvGrpSpPr>
                  <p:cNvPr id="467" name="组合 205">
                    <a:extLst>
                      <a:ext uri="{FF2B5EF4-FFF2-40B4-BE49-F238E27FC236}">
                        <a16:creationId xmlns:a16="http://schemas.microsoft.com/office/drawing/2014/main" id="{24F80782-4BA2-424E-AB8B-51429D49694A}"/>
                      </a:ext>
                    </a:extLst>
                  </p:cNvPr>
                  <p:cNvGrpSpPr/>
                  <p:nvPr/>
                </p:nvGrpSpPr>
                <p:grpSpPr bwMode="auto">
                  <a:xfrm rot="1353540">
                    <a:off x="2682" y="1111"/>
                    <a:ext cx="743" cy="186"/>
                    <a:chOff x="1565" y="2568"/>
                    <a:chExt cx="1118" cy="279"/>
                  </a:xfrm>
                </p:grpSpPr>
                <p:sp>
                  <p:nvSpPr>
                    <p:cNvPr id="468" name="自选图形 206">
                      <a:extLst>
                        <a:ext uri="{FF2B5EF4-FFF2-40B4-BE49-F238E27FC236}">
                          <a16:creationId xmlns:a16="http://schemas.microsoft.com/office/drawing/2014/main" id="{8136EB7D-8FD5-4915-8AB3-47B4F07576CA}"/>
                        </a:ext>
                      </a:extLst>
                    </p:cNvPr>
                    <p:cNvSpPr>
                      <a:spLocks noChangeArrowheads="1"/>
                    </p:cNvSpPr>
                    <p:nvPr/>
                  </p:nvSpPr>
                  <p:spPr bwMode="lt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69" name="自选图形 207">
                      <a:extLst>
                        <a:ext uri="{FF2B5EF4-FFF2-40B4-BE49-F238E27FC236}">
                          <a16:creationId xmlns:a16="http://schemas.microsoft.com/office/drawing/2014/main" id="{37D59908-8D23-4C4A-A444-B05E13EA489C}"/>
                        </a:ext>
                      </a:extLst>
                    </p:cNvPr>
                    <p:cNvSpPr>
                      <a:spLocks noChangeArrowheads="1"/>
                    </p:cNvSpPr>
                    <p:nvPr/>
                  </p:nvSpPr>
                  <p:spPr bwMode="lt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70" name="自选图形 208">
                      <a:extLst>
                        <a:ext uri="{FF2B5EF4-FFF2-40B4-BE49-F238E27FC236}">
                          <a16:creationId xmlns:a16="http://schemas.microsoft.com/office/drawing/2014/main" id="{F8225BF4-BC44-4A78-ADB9-C87838A15C7D}"/>
                        </a:ext>
                      </a:extLst>
                    </p:cNvPr>
                    <p:cNvSpPr>
                      <a:spLocks noChangeArrowheads="1"/>
                    </p:cNvSpPr>
                    <p:nvPr/>
                  </p:nvSpPr>
                  <p:spPr bwMode="lt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71" name="自选图形 209">
                      <a:extLst>
                        <a:ext uri="{FF2B5EF4-FFF2-40B4-BE49-F238E27FC236}">
                          <a16:creationId xmlns:a16="http://schemas.microsoft.com/office/drawing/2014/main" id="{E80AC073-D723-47D8-9A6A-08F2BB07677B}"/>
                        </a:ext>
                      </a:extLst>
                    </p:cNvPr>
                    <p:cNvSpPr>
                      <a:spLocks noChangeArrowheads="1"/>
                    </p:cNvSpPr>
                    <p:nvPr/>
                  </p:nvSpPr>
                  <p:spPr bwMode="lt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grpSp>
              <p:nvGrpSpPr>
                <p:cNvPr id="455" name="组合 210">
                  <a:extLst>
                    <a:ext uri="{FF2B5EF4-FFF2-40B4-BE49-F238E27FC236}">
                      <a16:creationId xmlns:a16="http://schemas.microsoft.com/office/drawing/2014/main" id="{E610980F-41C9-422A-A993-F7863D104A7E}"/>
                    </a:ext>
                  </a:extLst>
                </p:cNvPr>
                <p:cNvGrpSpPr/>
                <p:nvPr/>
              </p:nvGrpSpPr>
              <p:grpSpPr bwMode="auto">
                <a:xfrm rot="-9970459" flipH="1" flipV="1">
                  <a:off x="2688" y="1056"/>
                  <a:ext cx="784" cy="198"/>
                  <a:chOff x="2532" y="1051"/>
                  <a:chExt cx="893" cy="246"/>
                </a:xfrm>
              </p:grpSpPr>
              <p:grpSp>
                <p:nvGrpSpPr>
                  <p:cNvPr id="456" name="组合 211">
                    <a:extLst>
                      <a:ext uri="{FF2B5EF4-FFF2-40B4-BE49-F238E27FC236}">
                        <a16:creationId xmlns:a16="http://schemas.microsoft.com/office/drawing/2014/main" id="{041A75A1-905F-4658-8A4A-D0D44528B71C}"/>
                      </a:ext>
                    </a:extLst>
                  </p:cNvPr>
                  <p:cNvGrpSpPr/>
                  <p:nvPr/>
                </p:nvGrpSpPr>
                <p:grpSpPr bwMode="auto">
                  <a:xfrm>
                    <a:off x="2532" y="1051"/>
                    <a:ext cx="743" cy="185"/>
                    <a:chOff x="1565" y="2568"/>
                    <a:chExt cx="1118" cy="279"/>
                  </a:xfrm>
                </p:grpSpPr>
                <p:sp>
                  <p:nvSpPr>
                    <p:cNvPr id="462" name="自选图形 212">
                      <a:extLst>
                        <a:ext uri="{FF2B5EF4-FFF2-40B4-BE49-F238E27FC236}">
                          <a16:creationId xmlns:a16="http://schemas.microsoft.com/office/drawing/2014/main" id="{478337F9-4C16-49DF-8BA7-D5C191B743E9}"/>
                        </a:ext>
                      </a:extLst>
                    </p:cNvPr>
                    <p:cNvSpPr>
                      <a:spLocks noChangeArrowheads="1"/>
                    </p:cNvSpPr>
                    <p:nvPr/>
                  </p:nvSpPr>
                  <p:spPr bwMode="lt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63" name="自选图形 213">
                      <a:extLst>
                        <a:ext uri="{FF2B5EF4-FFF2-40B4-BE49-F238E27FC236}">
                          <a16:creationId xmlns:a16="http://schemas.microsoft.com/office/drawing/2014/main" id="{F94C95D2-E700-4A4C-9F05-19629B7496B3}"/>
                        </a:ext>
                      </a:extLst>
                    </p:cNvPr>
                    <p:cNvSpPr>
                      <a:spLocks noChangeArrowheads="1"/>
                    </p:cNvSpPr>
                    <p:nvPr/>
                  </p:nvSpPr>
                  <p:spPr bwMode="lt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64" name="自选图形 214">
                      <a:extLst>
                        <a:ext uri="{FF2B5EF4-FFF2-40B4-BE49-F238E27FC236}">
                          <a16:creationId xmlns:a16="http://schemas.microsoft.com/office/drawing/2014/main" id="{2180D506-89BF-4F77-B637-776B8EC38483}"/>
                        </a:ext>
                      </a:extLst>
                    </p:cNvPr>
                    <p:cNvSpPr>
                      <a:spLocks noChangeArrowheads="1"/>
                    </p:cNvSpPr>
                    <p:nvPr/>
                  </p:nvSpPr>
                  <p:spPr bwMode="lt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65" name="自选图形 215">
                      <a:extLst>
                        <a:ext uri="{FF2B5EF4-FFF2-40B4-BE49-F238E27FC236}">
                          <a16:creationId xmlns:a16="http://schemas.microsoft.com/office/drawing/2014/main" id="{141DEA78-AB51-4415-AE28-C38F2E2CE51A}"/>
                        </a:ext>
                      </a:extLst>
                    </p:cNvPr>
                    <p:cNvSpPr>
                      <a:spLocks noChangeArrowheads="1"/>
                    </p:cNvSpPr>
                    <p:nvPr/>
                  </p:nvSpPr>
                  <p:spPr bwMode="lt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nvGrpSpPr>
                  <p:cNvPr id="457" name="组合 216">
                    <a:extLst>
                      <a:ext uri="{FF2B5EF4-FFF2-40B4-BE49-F238E27FC236}">
                        <a16:creationId xmlns:a16="http://schemas.microsoft.com/office/drawing/2014/main" id="{55FFD794-9FB4-4BD7-894D-AD349ADB5B26}"/>
                      </a:ext>
                    </a:extLst>
                  </p:cNvPr>
                  <p:cNvGrpSpPr/>
                  <p:nvPr/>
                </p:nvGrpSpPr>
                <p:grpSpPr bwMode="auto">
                  <a:xfrm rot="1353540">
                    <a:off x="2682" y="1111"/>
                    <a:ext cx="743" cy="186"/>
                    <a:chOff x="1565" y="2568"/>
                    <a:chExt cx="1118" cy="279"/>
                  </a:xfrm>
                </p:grpSpPr>
                <p:sp>
                  <p:nvSpPr>
                    <p:cNvPr id="458" name="自选图形 217">
                      <a:extLst>
                        <a:ext uri="{FF2B5EF4-FFF2-40B4-BE49-F238E27FC236}">
                          <a16:creationId xmlns:a16="http://schemas.microsoft.com/office/drawing/2014/main" id="{45557DD9-9920-4940-915A-C79EC7456CCD}"/>
                        </a:ext>
                      </a:extLst>
                    </p:cNvPr>
                    <p:cNvSpPr>
                      <a:spLocks noChangeArrowheads="1"/>
                    </p:cNvSpPr>
                    <p:nvPr/>
                  </p:nvSpPr>
                  <p:spPr bwMode="lt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59" name="自选图形 218">
                      <a:extLst>
                        <a:ext uri="{FF2B5EF4-FFF2-40B4-BE49-F238E27FC236}">
                          <a16:creationId xmlns:a16="http://schemas.microsoft.com/office/drawing/2014/main" id="{03155195-5C75-44E9-BF99-D591ADA5C2FD}"/>
                        </a:ext>
                      </a:extLst>
                    </p:cNvPr>
                    <p:cNvSpPr>
                      <a:spLocks noChangeArrowheads="1"/>
                    </p:cNvSpPr>
                    <p:nvPr/>
                  </p:nvSpPr>
                  <p:spPr bwMode="lt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60" name="自选图形 219">
                      <a:extLst>
                        <a:ext uri="{FF2B5EF4-FFF2-40B4-BE49-F238E27FC236}">
                          <a16:creationId xmlns:a16="http://schemas.microsoft.com/office/drawing/2014/main" id="{923C976F-8A89-49B2-BA84-1B845385D70E}"/>
                        </a:ext>
                      </a:extLst>
                    </p:cNvPr>
                    <p:cNvSpPr>
                      <a:spLocks noChangeArrowheads="1"/>
                    </p:cNvSpPr>
                    <p:nvPr/>
                  </p:nvSpPr>
                  <p:spPr bwMode="lt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61" name="自选图形 220">
                      <a:extLst>
                        <a:ext uri="{FF2B5EF4-FFF2-40B4-BE49-F238E27FC236}">
                          <a16:creationId xmlns:a16="http://schemas.microsoft.com/office/drawing/2014/main" id="{41ABB346-EE28-4F25-8C25-3531D0ED2A1E}"/>
                        </a:ext>
                      </a:extLst>
                    </p:cNvPr>
                    <p:cNvSpPr>
                      <a:spLocks noChangeArrowheads="1"/>
                    </p:cNvSpPr>
                    <p:nvPr/>
                  </p:nvSpPr>
                  <p:spPr bwMode="lt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grpSp>
          <p:grpSp>
            <p:nvGrpSpPr>
              <p:cNvPr id="431" name="组合 221">
                <a:extLst>
                  <a:ext uri="{FF2B5EF4-FFF2-40B4-BE49-F238E27FC236}">
                    <a16:creationId xmlns:a16="http://schemas.microsoft.com/office/drawing/2014/main" id="{FF349BDB-19DD-4546-8791-E26A41264C22}"/>
                  </a:ext>
                </a:extLst>
              </p:cNvPr>
              <p:cNvGrpSpPr/>
              <p:nvPr/>
            </p:nvGrpSpPr>
            <p:grpSpPr bwMode="auto">
              <a:xfrm rot="513316">
                <a:off x="1854" y="2472"/>
                <a:ext cx="957" cy="242"/>
                <a:chOff x="2598" y="1026"/>
                <a:chExt cx="957" cy="242"/>
              </a:xfrm>
            </p:grpSpPr>
            <p:grpSp>
              <p:nvGrpSpPr>
                <p:cNvPr id="432" name="组合 222">
                  <a:extLst>
                    <a:ext uri="{FF2B5EF4-FFF2-40B4-BE49-F238E27FC236}">
                      <a16:creationId xmlns:a16="http://schemas.microsoft.com/office/drawing/2014/main" id="{18211EFC-BED1-41D3-954E-C942F45A64CD}"/>
                    </a:ext>
                  </a:extLst>
                </p:cNvPr>
                <p:cNvGrpSpPr/>
                <p:nvPr/>
              </p:nvGrpSpPr>
              <p:grpSpPr bwMode="auto">
                <a:xfrm rot="-9970459" flipH="1" flipV="1">
                  <a:off x="2598" y="1026"/>
                  <a:ext cx="957" cy="242"/>
                  <a:chOff x="2532" y="1051"/>
                  <a:chExt cx="893" cy="246"/>
                </a:xfrm>
              </p:grpSpPr>
              <p:grpSp>
                <p:nvGrpSpPr>
                  <p:cNvPr id="444" name="组合 223">
                    <a:extLst>
                      <a:ext uri="{FF2B5EF4-FFF2-40B4-BE49-F238E27FC236}">
                        <a16:creationId xmlns:a16="http://schemas.microsoft.com/office/drawing/2014/main" id="{3F917984-5DA6-4B91-A5CD-711C60740C3F}"/>
                      </a:ext>
                    </a:extLst>
                  </p:cNvPr>
                  <p:cNvGrpSpPr/>
                  <p:nvPr/>
                </p:nvGrpSpPr>
                <p:grpSpPr bwMode="auto">
                  <a:xfrm>
                    <a:off x="2532" y="1051"/>
                    <a:ext cx="743" cy="185"/>
                    <a:chOff x="1565" y="2568"/>
                    <a:chExt cx="1118" cy="279"/>
                  </a:xfrm>
                </p:grpSpPr>
                <p:sp>
                  <p:nvSpPr>
                    <p:cNvPr id="450" name="自选图形 224">
                      <a:extLst>
                        <a:ext uri="{FF2B5EF4-FFF2-40B4-BE49-F238E27FC236}">
                          <a16:creationId xmlns:a16="http://schemas.microsoft.com/office/drawing/2014/main" id="{0EAD46B5-46EF-4653-AEFD-0A648194FEC9}"/>
                        </a:ext>
                      </a:extLst>
                    </p:cNvPr>
                    <p:cNvSpPr>
                      <a:spLocks noChangeArrowheads="1"/>
                    </p:cNvSpPr>
                    <p:nvPr/>
                  </p:nvSpPr>
                  <p:spPr bwMode="ltGray">
                    <a:xfrm rot="5263130">
                      <a:off x="1859" y="2274"/>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51" name="自选图形 225">
                      <a:extLst>
                        <a:ext uri="{FF2B5EF4-FFF2-40B4-BE49-F238E27FC236}">
                          <a16:creationId xmlns:a16="http://schemas.microsoft.com/office/drawing/2014/main" id="{30B06E21-4CE9-45ED-B5D1-E65DED67FB8E}"/>
                        </a:ext>
                      </a:extLst>
                    </p:cNvPr>
                    <p:cNvSpPr>
                      <a:spLocks noChangeArrowheads="1"/>
                    </p:cNvSpPr>
                    <p:nvPr/>
                  </p:nvSpPr>
                  <p:spPr bwMode="ltGray">
                    <a:xfrm rot="6078281">
                      <a:off x="1995" y="2274"/>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52" name="自选图形 226">
                      <a:extLst>
                        <a:ext uri="{FF2B5EF4-FFF2-40B4-BE49-F238E27FC236}">
                          <a16:creationId xmlns:a16="http://schemas.microsoft.com/office/drawing/2014/main" id="{534D01CD-24CE-4510-8E05-97513A3282F2}"/>
                        </a:ext>
                      </a:extLst>
                    </p:cNvPr>
                    <p:cNvSpPr>
                      <a:spLocks noChangeArrowheads="1"/>
                    </p:cNvSpPr>
                    <p:nvPr/>
                  </p:nvSpPr>
                  <p:spPr bwMode="ltGray">
                    <a:xfrm rot="6373927">
                      <a:off x="2071" y="2296"/>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53" name="自选图形 227">
                      <a:extLst>
                        <a:ext uri="{FF2B5EF4-FFF2-40B4-BE49-F238E27FC236}">
                          <a16:creationId xmlns:a16="http://schemas.microsoft.com/office/drawing/2014/main" id="{1B4DB125-FD3F-4920-932A-28CF918D52AE}"/>
                        </a:ext>
                      </a:extLst>
                    </p:cNvPr>
                    <p:cNvSpPr>
                      <a:spLocks noChangeArrowheads="1"/>
                    </p:cNvSpPr>
                    <p:nvPr/>
                  </p:nvSpPr>
                  <p:spPr bwMode="ltGray">
                    <a:xfrm rot="6906312">
                      <a:off x="2161" y="2326"/>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nvGrpSpPr>
                  <p:cNvPr id="445" name="组合 228">
                    <a:extLst>
                      <a:ext uri="{FF2B5EF4-FFF2-40B4-BE49-F238E27FC236}">
                        <a16:creationId xmlns:a16="http://schemas.microsoft.com/office/drawing/2014/main" id="{76472584-8094-4CC1-A0CF-7B2BB40A82F0}"/>
                      </a:ext>
                    </a:extLst>
                  </p:cNvPr>
                  <p:cNvGrpSpPr/>
                  <p:nvPr/>
                </p:nvGrpSpPr>
                <p:grpSpPr bwMode="auto">
                  <a:xfrm rot="1353540">
                    <a:off x="2682" y="1111"/>
                    <a:ext cx="743" cy="186"/>
                    <a:chOff x="1565" y="2568"/>
                    <a:chExt cx="1118" cy="279"/>
                  </a:xfrm>
                </p:grpSpPr>
                <p:sp>
                  <p:nvSpPr>
                    <p:cNvPr id="446" name="自选图形 229">
                      <a:extLst>
                        <a:ext uri="{FF2B5EF4-FFF2-40B4-BE49-F238E27FC236}">
                          <a16:creationId xmlns:a16="http://schemas.microsoft.com/office/drawing/2014/main" id="{9CEC1691-68AB-4FE2-AE15-9BAFE7DFA600}"/>
                        </a:ext>
                      </a:extLst>
                    </p:cNvPr>
                    <p:cNvSpPr>
                      <a:spLocks noChangeArrowheads="1"/>
                    </p:cNvSpPr>
                    <p:nvPr/>
                  </p:nvSpPr>
                  <p:spPr bwMode="ltGray">
                    <a:xfrm rot="5263130">
                      <a:off x="1859" y="2274"/>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47" name="自选图形 230">
                      <a:extLst>
                        <a:ext uri="{FF2B5EF4-FFF2-40B4-BE49-F238E27FC236}">
                          <a16:creationId xmlns:a16="http://schemas.microsoft.com/office/drawing/2014/main" id="{B118DD64-EF7D-4AC2-8DF7-330CB1FAE2DC}"/>
                        </a:ext>
                      </a:extLst>
                    </p:cNvPr>
                    <p:cNvSpPr>
                      <a:spLocks noChangeArrowheads="1"/>
                    </p:cNvSpPr>
                    <p:nvPr/>
                  </p:nvSpPr>
                  <p:spPr bwMode="ltGray">
                    <a:xfrm rot="6078281">
                      <a:off x="1995" y="2274"/>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48" name="自选图形 231">
                      <a:extLst>
                        <a:ext uri="{FF2B5EF4-FFF2-40B4-BE49-F238E27FC236}">
                          <a16:creationId xmlns:a16="http://schemas.microsoft.com/office/drawing/2014/main" id="{80F2C7E5-6E74-4657-8B65-1028D81F2934}"/>
                        </a:ext>
                      </a:extLst>
                    </p:cNvPr>
                    <p:cNvSpPr>
                      <a:spLocks noChangeArrowheads="1"/>
                    </p:cNvSpPr>
                    <p:nvPr/>
                  </p:nvSpPr>
                  <p:spPr bwMode="ltGray">
                    <a:xfrm rot="6373927">
                      <a:off x="2071" y="2296"/>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49" name="自选图形 232">
                      <a:extLst>
                        <a:ext uri="{FF2B5EF4-FFF2-40B4-BE49-F238E27FC236}">
                          <a16:creationId xmlns:a16="http://schemas.microsoft.com/office/drawing/2014/main" id="{A81FCF6A-C4D4-4708-8DCB-418925A01380}"/>
                        </a:ext>
                      </a:extLst>
                    </p:cNvPr>
                    <p:cNvSpPr>
                      <a:spLocks noChangeArrowheads="1"/>
                    </p:cNvSpPr>
                    <p:nvPr/>
                  </p:nvSpPr>
                  <p:spPr bwMode="ltGray">
                    <a:xfrm rot="6906312">
                      <a:off x="2161" y="2326"/>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grpSp>
              <p:nvGrpSpPr>
                <p:cNvPr id="433" name="组合 233">
                  <a:extLst>
                    <a:ext uri="{FF2B5EF4-FFF2-40B4-BE49-F238E27FC236}">
                      <a16:creationId xmlns:a16="http://schemas.microsoft.com/office/drawing/2014/main" id="{99DAB202-A0A2-4F52-957B-DE5C082B5270}"/>
                    </a:ext>
                  </a:extLst>
                </p:cNvPr>
                <p:cNvGrpSpPr/>
                <p:nvPr/>
              </p:nvGrpSpPr>
              <p:grpSpPr bwMode="auto">
                <a:xfrm rot="-9970459" flipH="1" flipV="1">
                  <a:off x="2688" y="1056"/>
                  <a:ext cx="784" cy="198"/>
                  <a:chOff x="2532" y="1051"/>
                  <a:chExt cx="893" cy="246"/>
                </a:xfrm>
              </p:grpSpPr>
              <p:grpSp>
                <p:nvGrpSpPr>
                  <p:cNvPr id="434" name="组合 234">
                    <a:extLst>
                      <a:ext uri="{FF2B5EF4-FFF2-40B4-BE49-F238E27FC236}">
                        <a16:creationId xmlns:a16="http://schemas.microsoft.com/office/drawing/2014/main" id="{3B42306C-9F5A-4C8C-8EF1-49C2052361C5}"/>
                      </a:ext>
                    </a:extLst>
                  </p:cNvPr>
                  <p:cNvGrpSpPr/>
                  <p:nvPr/>
                </p:nvGrpSpPr>
                <p:grpSpPr bwMode="auto">
                  <a:xfrm>
                    <a:off x="2532" y="1051"/>
                    <a:ext cx="743" cy="185"/>
                    <a:chOff x="1565" y="2568"/>
                    <a:chExt cx="1118" cy="279"/>
                  </a:xfrm>
                </p:grpSpPr>
                <p:sp>
                  <p:nvSpPr>
                    <p:cNvPr id="440" name="自选图形 235">
                      <a:extLst>
                        <a:ext uri="{FF2B5EF4-FFF2-40B4-BE49-F238E27FC236}">
                          <a16:creationId xmlns:a16="http://schemas.microsoft.com/office/drawing/2014/main" id="{46FBFE6C-5400-484C-A29B-7557109D1D06}"/>
                        </a:ext>
                      </a:extLst>
                    </p:cNvPr>
                    <p:cNvSpPr>
                      <a:spLocks noChangeArrowheads="1"/>
                    </p:cNvSpPr>
                    <p:nvPr/>
                  </p:nvSpPr>
                  <p:spPr bwMode="ltGray">
                    <a:xfrm rot="5263130">
                      <a:off x="1859" y="2274"/>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41" name="自选图形 236">
                      <a:extLst>
                        <a:ext uri="{FF2B5EF4-FFF2-40B4-BE49-F238E27FC236}">
                          <a16:creationId xmlns:a16="http://schemas.microsoft.com/office/drawing/2014/main" id="{5C89FA2E-E758-4FA5-85D2-7E3CFF6F7D3A}"/>
                        </a:ext>
                      </a:extLst>
                    </p:cNvPr>
                    <p:cNvSpPr>
                      <a:spLocks noChangeArrowheads="1"/>
                    </p:cNvSpPr>
                    <p:nvPr/>
                  </p:nvSpPr>
                  <p:spPr bwMode="ltGray">
                    <a:xfrm rot="6078281">
                      <a:off x="1995" y="2274"/>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42" name="自选图形 237">
                      <a:extLst>
                        <a:ext uri="{FF2B5EF4-FFF2-40B4-BE49-F238E27FC236}">
                          <a16:creationId xmlns:a16="http://schemas.microsoft.com/office/drawing/2014/main" id="{C7C99123-C2E7-4794-B35E-D22B6348C9E7}"/>
                        </a:ext>
                      </a:extLst>
                    </p:cNvPr>
                    <p:cNvSpPr>
                      <a:spLocks noChangeArrowheads="1"/>
                    </p:cNvSpPr>
                    <p:nvPr/>
                  </p:nvSpPr>
                  <p:spPr bwMode="ltGray">
                    <a:xfrm rot="6373927">
                      <a:off x="2071" y="2296"/>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43" name="自选图形 238">
                      <a:extLst>
                        <a:ext uri="{FF2B5EF4-FFF2-40B4-BE49-F238E27FC236}">
                          <a16:creationId xmlns:a16="http://schemas.microsoft.com/office/drawing/2014/main" id="{953C41E0-4D18-424E-8665-90BC74318B3C}"/>
                        </a:ext>
                      </a:extLst>
                    </p:cNvPr>
                    <p:cNvSpPr>
                      <a:spLocks noChangeArrowheads="1"/>
                    </p:cNvSpPr>
                    <p:nvPr/>
                  </p:nvSpPr>
                  <p:spPr bwMode="ltGray">
                    <a:xfrm rot="6906312">
                      <a:off x="2161" y="2326"/>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nvGrpSpPr>
                  <p:cNvPr id="435" name="组合 239">
                    <a:extLst>
                      <a:ext uri="{FF2B5EF4-FFF2-40B4-BE49-F238E27FC236}">
                        <a16:creationId xmlns:a16="http://schemas.microsoft.com/office/drawing/2014/main" id="{AF92F561-6E16-4B7C-94D4-F934E20A252C}"/>
                      </a:ext>
                    </a:extLst>
                  </p:cNvPr>
                  <p:cNvGrpSpPr/>
                  <p:nvPr/>
                </p:nvGrpSpPr>
                <p:grpSpPr bwMode="auto">
                  <a:xfrm rot="1353540">
                    <a:off x="2682" y="1111"/>
                    <a:ext cx="743" cy="186"/>
                    <a:chOff x="1565" y="2568"/>
                    <a:chExt cx="1118" cy="279"/>
                  </a:xfrm>
                </p:grpSpPr>
                <p:sp>
                  <p:nvSpPr>
                    <p:cNvPr id="436" name="自选图形 240">
                      <a:extLst>
                        <a:ext uri="{FF2B5EF4-FFF2-40B4-BE49-F238E27FC236}">
                          <a16:creationId xmlns:a16="http://schemas.microsoft.com/office/drawing/2014/main" id="{3FAADC6B-AEBA-4D9F-9CA5-D6321BE07F21}"/>
                        </a:ext>
                      </a:extLst>
                    </p:cNvPr>
                    <p:cNvSpPr>
                      <a:spLocks noChangeArrowheads="1"/>
                    </p:cNvSpPr>
                    <p:nvPr/>
                  </p:nvSpPr>
                  <p:spPr bwMode="ltGray">
                    <a:xfrm rot="5263130">
                      <a:off x="1859" y="2274"/>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37" name="自选图形 241">
                      <a:extLst>
                        <a:ext uri="{FF2B5EF4-FFF2-40B4-BE49-F238E27FC236}">
                          <a16:creationId xmlns:a16="http://schemas.microsoft.com/office/drawing/2014/main" id="{E68AB228-69A5-489A-B787-C547FD3BF649}"/>
                        </a:ext>
                      </a:extLst>
                    </p:cNvPr>
                    <p:cNvSpPr>
                      <a:spLocks noChangeArrowheads="1"/>
                    </p:cNvSpPr>
                    <p:nvPr/>
                  </p:nvSpPr>
                  <p:spPr bwMode="ltGray">
                    <a:xfrm rot="6078281">
                      <a:off x="1995" y="2274"/>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38" name="自选图形 242">
                      <a:extLst>
                        <a:ext uri="{FF2B5EF4-FFF2-40B4-BE49-F238E27FC236}">
                          <a16:creationId xmlns:a16="http://schemas.microsoft.com/office/drawing/2014/main" id="{48A2D48E-A19F-4DC5-BEB7-EBF9BA95E4F8}"/>
                        </a:ext>
                      </a:extLst>
                    </p:cNvPr>
                    <p:cNvSpPr>
                      <a:spLocks noChangeArrowheads="1"/>
                    </p:cNvSpPr>
                    <p:nvPr/>
                  </p:nvSpPr>
                  <p:spPr bwMode="ltGray">
                    <a:xfrm rot="6373927">
                      <a:off x="2071" y="2296"/>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39" name="自选图形 243">
                      <a:extLst>
                        <a:ext uri="{FF2B5EF4-FFF2-40B4-BE49-F238E27FC236}">
                          <a16:creationId xmlns:a16="http://schemas.microsoft.com/office/drawing/2014/main" id="{07F606C5-F36F-42C3-A36F-746F9686AB8E}"/>
                        </a:ext>
                      </a:extLst>
                    </p:cNvPr>
                    <p:cNvSpPr>
                      <a:spLocks noChangeArrowheads="1"/>
                    </p:cNvSpPr>
                    <p:nvPr/>
                  </p:nvSpPr>
                  <p:spPr bwMode="ltGray">
                    <a:xfrm rot="6906312">
                      <a:off x="2161" y="2326"/>
                      <a:ext cx="227" cy="816"/>
                    </a:xfrm>
                    <a:prstGeom prst="moon">
                      <a:avLst>
                        <a:gd name="adj" fmla="val 49773"/>
                      </a:avLst>
                    </a:prstGeom>
                    <a:solidFill>
                      <a:srgbClr val="FFFFFF">
                        <a:alpha val="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grpSp>
            </p:grpSp>
          </p:grpSp>
        </p:grpSp>
      </p:grpSp>
      <p:sp>
        <p:nvSpPr>
          <p:cNvPr id="498" name="矩形 244">
            <a:extLst>
              <a:ext uri="{FF2B5EF4-FFF2-40B4-BE49-F238E27FC236}">
                <a16:creationId xmlns:a16="http://schemas.microsoft.com/office/drawing/2014/main" id="{5B350A16-8E93-4DF3-945E-3EB9CCEB054A}"/>
              </a:ext>
            </a:extLst>
          </p:cNvPr>
          <p:cNvSpPr>
            <a:spLocks noChangeArrowheads="1"/>
          </p:cNvSpPr>
          <p:nvPr/>
        </p:nvSpPr>
        <p:spPr bwMode="auto">
          <a:xfrm>
            <a:off x="3917950" y="1535322"/>
            <a:ext cx="1295400" cy="646331"/>
          </a:xfrm>
          <a:prstGeom prst="rect">
            <a:avLst/>
          </a:prstGeom>
          <a:noFill/>
          <a:ln>
            <a:noFill/>
          </a:ln>
          <a:effectLst>
            <a:outerShdw dist="17961" dir="2700000" algn="ctr" rotWithShape="0">
              <a:srgbClr val="080808">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0" fontAlgn="base" hangingPunct="0">
              <a:spcBef>
                <a:spcPct val="0"/>
              </a:spcBef>
              <a:spcAft>
                <a:spcPct val="0"/>
              </a:spcAft>
            </a:pPr>
            <a:r>
              <a:rPr lang="zh-CN" altLang="zh-CN" b="1" kern="100" dirty="0">
                <a:solidFill>
                  <a:schemeClr val="bg1"/>
                </a:solidFill>
                <a:latin typeface="Times New Roman" panose="02020603050405020304" pitchFamily="18" charset="0"/>
                <a:ea typeface="宋体" panose="02010600030101010101" pitchFamily="2" charset="-122"/>
              </a:rPr>
              <a:t>理想观测数据</a:t>
            </a:r>
            <a:r>
              <a:rPr lang="en-US" altLang="zh-CN" b="1" i="1" kern="100" dirty="0">
                <a:solidFill>
                  <a:schemeClr val="bg1"/>
                </a:solidFill>
                <a:latin typeface="Times New Roman" panose="02020603050405020304" pitchFamily="18" charset="0"/>
                <a:ea typeface="PMingLiU" panose="02020500000000000000" pitchFamily="18" charset="-120"/>
              </a:rPr>
              <a:t>h</a:t>
            </a:r>
            <a:r>
              <a:rPr lang="en-US" altLang="zh-CN" b="1" kern="100" dirty="0">
                <a:solidFill>
                  <a:schemeClr val="bg1"/>
                </a:solidFill>
                <a:latin typeface="Times New Roman" panose="02020603050405020304" pitchFamily="18" charset="0"/>
                <a:ea typeface="微软雅黑" panose="020B0503020204020204" pitchFamily="34" charset="-122"/>
              </a:rPr>
              <a:t>(</a:t>
            </a:r>
            <a:r>
              <a:rPr lang="en-US" altLang="zh-CN" b="1" kern="100" dirty="0" err="1">
                <a:solidFill>
                  <a:schemeClr val="bg1"/>
                </a:solidFill>
                <a:latin typeface="Times New Roman" panose="02020603050405020304" pitchFamily="18" charset="0"/>
                <a:ea typeface="宋体" panose="02010600030101010101" pitchFamily="2" charset="-122"/>
              </a:rPr>
              <a:t>x</a:t>
            </a:r>
            <a:r>
              <a:rPr lang="en-US" altLang="zh-CN" b="1" i="1" kern="100" baseline="-25000" dirty="0" err="1">
                <a:solidFill>
                  <a:schemeClr val="bg1"/>
                </a:solidFill>
                <a:latin typeface="Times New Roman" panose="02020603050405020304" pitchFamily="18" charset="0"/>
                <a:ea typeface="宋体" panose="02010600030101010101" pitchFamily="2" charset="-122"/>
              </a:rPr>
              <a:t>k</a:t>
            </a:r>
            <a:r>
              <a:rPr lang="en-US" altLang="zh-CN" b="1" kern="100" dirty="0">
                <a:solidFill>
                  <a:schemeClr val="bg1"/>
                </a:solidFill>
                <a:latin typeface="Times New Roman" panose="02020603050405020304" pitchFamily="18" charset="0"/>
                <a:ea typeface="微软雅黑" panose="020B0503020204020204" pitchFamily="34" charset="-122"/>
              </a:rPr>
              <a:t>)</a:t>
            </a:r>
            <a:endParaRPr lang="en-US" altLang="zh-CN" b="1" dirty="0">
              <a:solidFill>
                <a:schemeClr val="bg1"/>
              </a:solidFill>
              <a:latin typeface="Arial" panose="020B0604020202020204" pitchFamily="34" charset="0"/>
              <a:cs typeface="Arial" panose="020B0604020202020204" pitchFamily="34" charset="0"/>
            </a:endParaRPr>
          </a:p>
        </p:txBody>
      </p:sp>
      <p:sp>
        <p:nvSpPr>
          <p:cNvPr id="499" name="矩形 245">
            <a:extLst>
              <a:ext uri="{FF2B5EF4-FFF2-40B4-BE49-F238E27FC236}">
                <a16:creationId xmlns:a16="http://schemas.microsoft.com/office/drawing/2014/main" id="{7EBDCAD8-5C3A-44AE-916B-C2E4C1E5FCCD}"/>
              </a:ext>
            </a:extLst>
          </p:cNvPr>
          <p:cNvSpPr>
            <a:spLocks noChangeArrowheads="1"/>
          </p:cNvSpPr>
          <p:nvPr/>
        </p:nvSpPr>
        <p:spPr bwMode="auto">
          <a:xfrm>
            <a:off x="971550" y="2697372"/>
            <a:ext cx="1295400" cy="641350"/>
          </a:xfrm>
          <a:prstGeom prst="rect">
            <a:avLst/>
          </a:prstGeom>
          <a:noFill/>
          <a:ln>
            <a:noFill/>
          </a:ln>
          <a:effectLst>
            <a:outerShdw dist="17961" dir="2700000" algn="ctr" rotWithShape="0">
              <a:srgbClr val="080808">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0" fontAlgn="base" hangingPunct="0">
              <a:spcBef>
                <a:spcPct val="0"/>
              </a:spcBef>
              <a:spcAft>
                <a:spcPct val="0"/>
              </a:spcAft>
            </a:pPr>
            <a:r>
              <a:rPr lang="zh-CN" altLang="en-US" b="1" dirty="0">
                <a:solidFill>
                  <a:srgbClr val="FEFEFE"/>
                </a:solidFill>
                <a:latin typeface="Arial" panose="020B0604020202020204" pitchFamily="34" charset="0"/>
                <a:cs typeface="Arial" panose="020B0604020202020204" pitchFamily="34" charset="0"/>
              </a:rPr>
              <a:t>机器人以位姿</a:t>
            </a:r>
            <a:r>
              <a:rPr lang="en-US" altLang="zh-CN" b="1" dirty="0" err="1">
                <a:solidFill>
                  <a:srgbClr val="FEFEFE"/>
                </a:solidFill>
                <a:latin typeface="Arial" panose="020B0604020202020204" pitchFamily="34" charset="0"/>
                <a:cs typeface="Arial" panose="020B0604020202020204" pitchFamily="34" charset="0"/>
              </a:rPr>
              <a:t>x</a:t>
            </a:r>
            <a:r>
              <a:rPr lang="en-US" altLang="zh-CN" b="1" baseline="-25000" dirty="0" err="1">
                <a:solidFill>
                  <a:srgbClr val="FEFEFE"/>
                </a:solidFill>
                <a:latin typeface="Arial" panose="020B0604020202020204" pitchFamily="34" charset="0"/>
                <a:cs typeface="Arial" panose="020B0604020202020204" pitchFamily="34" charset="0"/>
              </a:rPr>
              <a:t>k</a:t>
            </a:r>
            <a:endParaRPr lang="en-US" altLang="zh-CN" b="1" baseline="-25000" dirty="0">
              <a:solidFill>
                <a:srgbClr val="FEFEFE"/>
              </a:solidFill>
              <a:latin typeface="Arial" panose="020B0604020202020204" pitchFamily="34" charset="0"/>
              <a:cs typeface="Arial" panose="020B0604020202020204" pitchFamily="34" charset="0"/>
            </a:endParaRPr>
          </a:p>
        </p:txBody>
      </p:sp>
      <p:sp>
        <p:nvSpPr>
          <p:cNvPr id="500" name="矩形 246">
            <a:extLst>
              <a:ext uri="{FF2B5EF4-FFF2-40B4-BE49-F238E27FC236}">
                <a16:creationId xmlns:a16="http://schemas.microsoft.com/office/drawing/2014/main" id="{58548622-B6FE-498C-901A-784CC1CB57A2}"/>
              </a:ext>
            </a:extLst>
          </p:cNvPr>
          <p:cNvSpPr>
            <a:spLocks noChangeArrowheads="1"/>
          </p:cNvSpPr>
          <p:nvPr/>
        </p:nvSpPr>
        <p:spPr bwMode="auto">
          <a:xfrm>
            <a:off x="6927849" y="2659272"/>
            <a:ext cx="1472609" cy="1015663"/>
          </a:xfrm>
          <a:prstGeom prst="rect">
            <a:avLst/>
          </a:prstGeom>
          <a:noFill/>
          <a:ln>
            <a:noFill/>
          </a:ln>
          <a:effectLst>
            <a:outerShdw dist="17961" dir="2700000" algn="ctr" rotWithShape="0">
              <a:srgbClr val="080808">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eaLnBrk="0" fontAlgn="base" hangingPunct="0">
              <a:spcBef>
                <a:spcPct val="0"/>
              </a:spcBef>
              <a:spcAft>
                <a:spcPct val="0"/>
              </a:spcAft>
            </a:pPr>
            <a:r>
              <a:rPr lang="zh-CN" altLang="en-US" b="1" dirty="0">
                <a:solidFill>
                  <a:srgbClr val="FEFEFE"/>
                </a:solidFill>
                <a:latin typeface="Arial" panose="020B0604020202020204" pitchFamily="34" charset="0"/>
                <a:cs typeface="Arial" panose="020B0604020202020204" pitchFamily="34" charset="0"/>
              </a:rPr>
              <a:t>误差：</a:t>
            </a:r>
            <a:endParaRPr lang="en-US" altLang="zh-CN" b="1" dirty="0">
              <a:solidFill>
                <a:srgbClr val="FEFEFE"/>
              </a:solidFill>
              <a:latin typeface="Arial" panose="020B0604020202020204" pitchFamily="34" charset="0"/>
              <a:cs typeface="Arial" panose="020B0604020202020204" pitchFamily="34" charset="0"/>
            </a:endParaRPr>
          </a:p>
          <a:p>
            <a:pPr algn="ctr" eaLnBrk="0" fontAlgn="base" hangingPunct="0">
              <a:spcBef>
                <a:spcPct val="0"/>
              </a:spcBef>
              <a:spcAft>
                <a:spcPct val="0"/>
              </a:spcAft>
            </a:pPr>
            <a:r>
              <a:rPr lang="en-US" altLang="zh-CN" b="1" dirty="0" err="1">
                <a:solidFill>
                  <a:schemeClr val="bg1"/>
                </a:solidFill>
                <a:latin typeface="Times New Roman" panose="02020603050405020304" pitchFamily="18" charset="0"/>
                <a:ea typeface="宋体" panose="02010600030101010101" pitchFamily="2" charset="-122"/>
              </a:rPr>
              <a:t>e</a:t>
            </a:r>
            <a:r>
              <a:rPr lang="en-US" altLang="zh-CN" i="1" baseline="-25000" dirty="0" err="1">
                <a:solidFill>
                  <a:schemeClr val="bg1"/>
                </a:solidFill>
                <a:latin typeface="Times New Roman" panose="02020603050405020304" pitchFamily="18" charset="0"/>
                <a:ea typeface="宋体" panose="02010600030101010101" pitchFamily="2" charset="-122"/>
              </a:rPr>
              <a:t>k</a:t>
            </a:r>
            <a:r>
              <a:rPr lang="en-US" altLang="zh-CN" sz="2400" dirty="0">
                <a:solidFill>
                  <a:schemeClr val="bg1"/>
                </a:solidFill>
                <a:latin typeface="Times New Roman" panose="02020603050405020304" pitchFamily="18" charset="0"/>
                <a:ea typeface="PMingLiU" panose="02020500000000000000" pitchFamily="18" charset="-120"/>
              </a:rPr>
              <a:t>=</a:t>
            </a:r>
            <a:r>
              <a:rPr lang="en-US" altLang="zh-CN" b="1" dirty="0" err="1">
                <a:solidFill>
                  <a:schemeClr val="bg1"/>
                </a:solidFill>
                <a:latin typeface="Times New Roman" panose="02020603050405020304" pitchFamily="18" charset="0"/>
                <a:ea typeface="宋体" panose="02010600030101010101" pitchFamily="2" charset="-122"/>
              </a:rPr>
              <a:t>z</a:t>
            </a:r>
            <a:r>
              <a:rPr lang="en-US" altLang="zh-CN" i="1" baseline="-25000" dirty="0" err="1">
                <a:solidFill>
                  <a:schemeClr val="bg1"/>
                </a:solidFill>
                <a:latin typeface="Times New Roman" panose="02020603050405020304" pitchFamily="18" charset="0"/>
                <a:ea typeface="宋体" panose="02010600030101010101" pitchFamily="2" charset="-122"/>
              </a:rPr>
              <a:t>k</a:t>
            </a:r>
            <a:r>
              <a:rPr lang="en-US" altLang="zh-CN" sz="2400" dirty="0">
                <a:solidFill>
                  <a:schemeClr val="bg1"/>
                </a:solidFill>
                <a:latin typeface="Times New Roman" panose="02020603050405020304" pitchFamily="18" charset="0"/>
                <a:ea typeface="PMingLiU" panose="02020500000000000000" pitchFamily="18" charset="-120"/>
              </a:rPr>
              <a:t>-</a:t>
            </a:r>
            <a:r>
              <a:rPr lang="en-US" altLang="zh-CN" sz="2400" i="1" dirty="0">
                <a:solidFill>
                  <a:schemeClr val="bg1"/>
                </a:solidFill>
                <a:latin typeface="Times New Roman" panose="02020603050405020304" pitchFamily="18" charset="0"/>
                <a:ea typeface="PMingLiU" panose="02020500000000000000" pitchFamily="18" charset="-120"/>
              </a:rPr>
              <a:t>h</a:t>
            </a:r>
            <a:r>
              <a:rPr lang="en-US" altLang="zh-CN" sz="2400" dirty="0">
                <a:solidFill>
                  <a:schemeClr val="bg1"/>
                </a:solidFill>
                <a:latin typeface="Times New Roman" panose="02020603050405020304" pitchFamily="18" charset="0"/>
                <a:ea typeface="微软雅黑" panose="020B0503020204020204" pitchFamily="34" charset="-122"/>
              </a:rPr>
              <a:t>(</a:t>
            </a:r>
            <a:r>
              <a:rPr lang="en-US" altLang="zh-CN" b="1" dirty="0" err="1">
                <a:solidFill>
                  <a:schemeClr val="bg1"/>
                </a:solidFill>
                <a:latin typeface="Times New Roman" panose="02020603050405020304" pitchFamily="18" charset="0"/>
                <a:ea typeface="宋体" panose="02010600030101010101" pitchFamily="2" charset="-122"/>
              </a:rPr>
              <a:t>x</a:t>
            </a:r>
            <a:r>
              <a:rPr lang="en-US" altLang="zh-CN" i="1" baseline="-25000" dirty="0" err="1">
                <a:solidFill>
                  <a:schemeClr val="bg1"/>
                </a:solidFill>
                <a:latin typeface="Times New Roman" panose="02020603050405020304" pitchFamily="18" charset="0"/>
                <a:ea typeface="宋体" panose="02010600030101010101" pitchFamily="2" charset="-122"/>
              </a:rPr>
              <a:t>k</a:t>
            </a:r>
            <a:r>
              <a:rPr lang="en-US" altLang="zh-CN" sz="2400" dirty="0">
                <a:solidFill>
                  <a:schemeClr val="bg1"/>
                </a:solidFill>
                <a:latin typeface="Times New Roman" panose="02020603050405020304" pitchFamily="18" charset="0"/>
                <a:ea typeface="微软雅黑" panose="020B0503020204020204" pitchFamily="34" charset="-122"/>
              </a:rPr>
              <a:t>)</a:t>
            </a:r>
            <a:r>
              <a:rPr lang="en-US" altLang="zh-CN" dirty="0">
                <a:solidFill>
                  <a:schemeClr val="bg1"/>
                </a:solidFill>
                <a:latin typeface="Times New Roman" panose="02020603050405020304" pitchFamily="18" charset="0"/>
                <a:ea typeface="宋体" panose="02010600030101010101" pitchFamily="2" charset="-122"/>
              </a:rPr>
              <a:t> </a:t>
            </a:r>
            <a:endParaRPr lang="zh-CN" altLang="en-US" dirty="0">
              <a:solidFill>
                <a:schemeClr val="bg1"/>
              </a:solidFill>
            </a:endParaRPr>
          </a:p>
          <a:p>
            <a:pPr algn="ctr" eaLnBrk="0" fontAlgn="base" hangingPunct="0">
              <a:spcBef>
                <a:spcPct val="0"/>
              </a:spcBef>
              <a:spcAft>
                <a:spcPct val="0"/>
              </a:spcAft>
            </a:pPr>
            <a:endParaRPr lang="en-US" altLang="zh-CN" b="1" dirty="0">
              <a:solidFill>
                <a:srgbClr val="FEFEFE"/>
              </a:solidFill>
              <a:latin typeface="Arial" panose="020B0604020202020204" pitchFamily="34" charset="0"/>
              <a:cs typeface="Arial" panose="020B0604020202020204" pitchFamily="34" charset="0"/>
            </a:endParaRPr>
          </a:p>
        </p:txBody>
      </p:sp>
      <p:sp>
        <p:nvSpPr>
          <p:cNvPr id="501" name="矩形 247">
            <a:extLst>
              <a:ext uri="{FF2B5EF4-FFF2-40B4-BE49-F238E27FC236}">
                <a16:creationId xmlns:a16="http://schemas.microsoft.com/office/drawing/2014/main" id="{6B564B23-9070-40A7-8600-744483124414}"/>
              </a:ext>
            </a:extLst>
          </p:cNvPr>
          <p:cNvSpPr>
            <a:spLocks noChangeArrowheads="1"/>
          </p:cNvSpPr>
          <p:nvPr/>
        </p:nvSpPr>
        <p:spPr bwMode="auto">
          <a:xfrm>
            <a:off x="3937000" y="4010235"/>
            <a:ext cx="1295400" cy="641350"/>
          </a:xfrm>
          <a:prstGeom prst="rect">
            <a:avLst/>
          </a:prstGeom>
          <a:noFill/>
          <a:ln>
            <a:noFill/>
          </a:ln>
          <a:effectLst>
            <a:outerShdw dist="17961" dir="2700000" algn="ctr" rotWithShape="0">
              <a:srgbClr val="080808">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0" fontAlgn="base" hangingPunct="0">
              <a:spcBef>
                <a:spcPct val="0"/>
              </a:spcBef>
              <a:spcAft>
                <a:spcPct val="0"/>
              </a:spcAft>
            </a:pPr>
            <a:r>
              <a:rPr lang="zh-CN" altLang="zh-CN" kern="100" dirty="0">
                <a:solidFill>
                  <a:schemeClr val="bg1"/>
                </a:solidFill>
                <a:latin typeface="Times New Roman" panose="02020603050405020304" pitchFamily="18" charset="0"/>
                <a:ea typeface="宋体" panose="02010600030101010101" pitchFamily="2" charset="-122"/>
              </a:rPr>
              <a:t>实际传感器数据</a:t>
            </a:r>
            <a:r>
              <a:rPr lang="en-US" altLang="zh-CN" b="1" kern="100" dirty="0" err="1">
                <a:solidFill>
                  <a:schemeClr val="bg1"/>
                </a:solidFill>
                <a:latin typeface="Times New Roman" panose="02020603050405020304" pitchFamily="18" charset="0"/>
                <a:ea typeface="宋体" panose="02010600030101010101" pitchFamily="2" charset="-122"/>
              </a:rPr>
              <a:t>z</a:t>
            </a:r>
            <a:r>
              <a:rPr lang="en-US" altLang="zh-CN" i="1" kern="100" baseline="-25000" dirty="0" err="1">
                <a:solidFill>
                  <a:schemeClr val="bg1"/>
                </a:solidFill>
                <a:latin typeface="Times New Roman" panose="02020603050405020304" pitchFamily="18" charset="0"/>
                <a:ea typeface="宋体" panose="02010600030101010101" pitchFamily="2" charset="-122"/>
              </a:rPr>
              <a:t>k</a:t>
            </a:r>
            <a:endParaRPr lang="en-US" altLang="zh-CN"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944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25</a:t>
            </a:fld>
            <a:r>
              <a:rPr kumimoji="0" lang="en-US" altLang="zh-CN" sz="1400" dirty="0">
                <a:latin typeface="Arial" panose="020B0604020202020204" pitchFamily="34" charset="0"/>
              </a:rPr>
              <a:t> /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en-US" altLang="zh-CN" dirty="0"/>
              <a:t>SLAM</a:t>
            </a:r>
            <a:r>
              <a:rPr lang="zh-CN" altLang="en-US" dirty="0"/>
              <a:t>技术的基础理论</a:t>
            </a:r>
          </a:p>
        </p:txBody>
      </p:sp>
      <p:sp>
        <p:nvSpPr>
          <p:cNvPr id="4" name="矩形 3">
            <a:extLst>
              <a:ext uri="{FF2B5EF4-FFF2-40B4-BE49-F238E27FC236}">
                <a16:creationId xmlns:a16="http://schemas.microsoft.com/office/drawing/2014/main" id="{68EB5833-6F4D-4082-B613-6FDF3244898D}"/>
              </a:ext>
            </a:extLst>
          </p:cNvPr>
          <p:cNvSpPr/>
          <p:nvPr/>
        </p:nvSpPr>
        <p:spPr>
          <a:xfrm>
            <a:off x="1195520" y="1614573"/>
            <a:ext cx="7208503" cy="369332"/>
          </a:xfrm>
          <a:prstGeom prst="rect">
            <a:avLst/>
          </a:prstGeom>
        </p:spPr>
        <p:txBody>
          <a:bodyPr wrap="square">
            <a:spAutoFit/>
          </a:bodyPr>
          <a:lstStyle/>
          <a:p>
            <a:r>
              <a:rPr lang="zh-CN" altLang="zh-CN" dirty="0">
                <a:latin typeface="Times New Roman" panose="02020603050405020304" pitchFamily="18" charset="0"/>
                <a:ea typeface="楷体" panose="02010609060101010101" pitchFamily="49" charset="-122"/>
                <a:cs typeface="Times New Roman" panose="02020603050405020304" pitchFamily="18" charset="0"/>
              </a:rPr>
              <a:t>将</a:t>
            </a:r>
            <a:r>
              <a:rPr lang="en-US" altLang="zh-CN" dirty="0">
                <a:latin typeface="Times New Roman" panose="02020603050405020304" pitchFamily="18" charset="0"/>
                <a:ea typeface="楷体" panose="02010609060101010101" pitchFamily="49" charset="-122"/>
                <a:cs typeface="Times New Roman" panose="02020603050405020304" pitchFamily="18" charset="0"/>
              </a:rPr>
              <a:t>SLAM</a:t>
            </a:r>
            <a:r>
              <a:rPr lang="zh-CN" altLang="zh-CN" dirty="0">
                <a:latin typeface="Times New Roman" panose="02020603050405020304" pitchFamily="18" charset="0"/>
                <a:ea typeface="楷体" panose="02010609060101010101" pitchFamily="49" charset="-122"/>
                <a:cs typeface="Times New Roman" panose="02020603050405020304" pitchFamily="18" charset="0"/>
              </a:rPr>
              <a:t>问题转化为图优化问题时，优化指标函数一般写成如下形式：</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9" name="对象 8">
            <a:extLst>
              <a:ext uri="{FF2B5EF4-FFF2-40B4-BE49-F238E27FC236}">
                <a16:creationId xmlns:a16="http://schemas.microsoft.com/office/drawing/2014/main" id="{0960AF6B-8C9A-435E-A279-EBACAE507D85}"/>
              </a:ext>
            </a:extLst>
          </p:cNvPr>
          <p:cNvGraphicFramePr>
            <a:graphicFrameLocks noChangeAspect="1"/>
          </p:cNvGraphicFramePr>
          <p:nvPr>
            <p:extLst>
              <p:ext uri="{D42A27DB-BD31-4B8C-83A1-F6EECF244321}">
                <p14:modId xmlns:p14="http://schemas.microsoft.com/office/powerpoint/2010/main" val="340574916"/>
              </p:ext>
            </p:extLst>
          </p:nvPr>
        </p:nvGraphicFramePr>
        <p:xfrm>
          <a:off x="2475921" y="1967873"/>
          <a:ext cx="3870696" cy="689302"/>
        </p:xfrm>
        <a:graphic>
          <a:graphicData uri="http://schemas.openxmlformats.org/presentationml/2006/ole">
            <mc:AlternateContent xmlns:mc="http://schemas.openxmlformats.org/markup-compatibility/2006">
              <mc:Choice xmlns:v="urn:schemas-microsoft-com:vml" Requires="v">
                <p:oleObj spid="_x0000_s22823" name="Equation" r:id="rId4" imgW="2082800" imgH="368300" progId="Equation.DSMT4">
                  <p:embed/>
                </p:oleObj>
              </mc:Choice>
              <mc:Fallback>
                <p:oleObj name="Equation" r:id="rId4" imgW="2082800" imgH="3683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5921" y="1967873"/>
                        <a:ext cx="3870696" cy="689302"/>
                      </a:xfrm>
                      <a:prstGeom prst="rect">
                        <a:avLst/>
                      </a:prstGeom>
                      <a:noFill/>
                    </p:spPr>
                  </p:pic>
                </p:oleObj>
              </mc:Fallback>
            </mc:AlternateContent>
          </a:graphicData>
        </a:graphic>
      </p:graphicFrame>
      <p:sp>
        <p:nvSpPr>
          <p:cNvPr id="11" name="矩形 10">
            <a:extLst>
              <a:ext uri="{FF2B5EF4-FFF2-40B4-BE49-F238E27FC236}">
                <a16:creationId xmlns:a16="http://schemas.microsoft.com/office/drawing/2014/main" id="{DABB6BA0-154A-4801-B40B-C251CB01C649}"/>
              </a:ext>
            </a:extLst>
          </p:cNvPr>
          <p:cNvSpPr/>
          <p:nvPr/>
        </p:nvSpPr>
        <p:spPr>
          <a:xfrm>
            <a:off x="738987" y="2716874"/>
            <a:ext cx="7665035" cy="923330"/>
          </a:xfrm>
          <a:prstGeom prst="rect">
            <a:avLst/>
          </a:prstGeom>
        </p:spPr>
        <p:txBody>
          <a:bodyPr wrap="square">
            <a:spAutoFit/>
          </a:bodyPr>
          <a:lstStyle/>
          <a:p>
            <a:pPr indent="457200"/>
            <a:r>
              <a:rPr lang="zh-CN" altLang="zh-CN"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i="1" dirty="0" err="1">
                <a:latin typeface="Times New Roman" panose="02020603050405020304" pitchFamily="18" charset="0"/>
                <a:ea typeface="楷体" panose="02010609060101010101" pitchFamily="49" charset="-122"/>
                <a:cs typeface="Times New Roman" panose="02020603050405020304" pitchFamily="18" charset="0"/>
              </a:rPr>
              <a:t>X</a:t>
            </a:r>
            <a:r>
              <a:rPr lang="en-US" altLang="zh-CN" i="1" baseline="-25000" dirty="0" err="1">
                <a:latin typeface="Times New Roman" panose="02020603050405020304" pitchFamily="18" charset="0"/>
                <a:ea typeface="楷体" panose="02010609060101010101" pitchFamily="49" charset="-122"/>
                <a:cs typeface="Times New Roman" panose="02020603050405020304" pitchFamily="18" charset="0"/>
              </a:rPr>
              <a:t>k</a:t>
            </a:r>
            <a:r>
              <a:rPr lang="zh-CN" altLang="zh-CN" dirty="0">
                <a:latin typeface="Times New Roman" panose="02020603050405020304" pitchFamily="18" charset="0"/>
                <a:ea typeface="楷体" panose="02010609060101010101" pitchFamily="49" charset="-122"/>
                <a:cs typeface="Times New Roman" panose="02020603050405020304" pitchFamily="18" charset="0"/>
              </a:rPr>
              <a:t>是所有待优化参量集合</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X</a:t>
            </a:r>
            <a:r>
              <a:rPr lang="zh-CN" altLang="zh-CN" dirty="0">
                <a:latin typeface="Times New Roman" panose="02020603050405020304" pitchFamily="18" charset="0"/>
                <a:ea typeface="楷体" panose="02010609060101010101" pitchFamily="49" charset="-122"/>
                <a:cs typeface="Times New Roman" panose="02020603050405020304" pitchFamily="18" charset="0"/>
              </a:rPr>
              <a:t>的第</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k</a:t>
            </a:r>
            <a:r>
              <a:rPr lang="zh-CN" altLang="zh-CN" dirty="0">
                <a:latin typeface="Times New Roman" panose="02020603050405020304" pitchFamily="18" charset="0"/>
                <a:ea typeface="楷体" panose="02010609060101010101" pitchFamily="49" charset="-122"/>
                <a:cs typeface="Times New Roman" panose="02020603050405020304" pitchFamily="18" charset="0"/>
              </a:rPr>
              <a:t>个子集，</a:t>
            </a:r>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e</a:t>
            </a:r>
            <a:r>
              <a:rPr lang="en-US" altLang="zh-CN" i="1" baseline="-25000" dirty="0" err="1">
                <a:latin typeface="Times New Roman" panose="02020603050405020304" pitchFamily="18" charset="0"/>
                <a:ea typeface="楷体" panose="02010609060101010101" pitchFamily="49" charset="-122"/>
                <a:cs typeface="Times New Roman" panose="02020603050405020304" pitchFamily="18" charset="0"/>
              </a:rPr>
              <a:t>k</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z</a:t>
            </a:r>
            <a:r>
              <a:rPr lang="en-US" altLang="zh-CN" i="1" baseline="-25000" dirty="0" err="1">
                <a:latin typeface="Times New Roman" panose="02020603050405020304" pitchFamily="18" charset="0"/>
                <a:ea typeface="楷体" panose="02010609060101010101" pitchFamily="49" charset="-122"/>
                <a:cs typeface="Times New Roman" panose="02020603050405020304" pitchFamily="18" charset="0"/>
              </a:rPr>
              <a:t>k</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i="1" dirty="0" err="1">
                <a:latin typeface="Times New Roman" panose="02020603050405020304" pitchFamily="18" charset="0"/>
                <a:ea typeface="楷体" panose="02010609060101010101" pitchFamily="49" charset="-122"/>
                <a:cs typeface="Times New Roman" panose="02020603050405020304" pitchFamily="18" charset="0"/>
              </a:rPr>
              <a:t>X</a:t>
            </a:r>
            <a:r>
              <a:rPr lang="en-US" altLang="zh-CN" i="1" baseline="-25000" dirty="0" err="1">
                <a:latin typeface="Times New Roman" panose="02020603050405020304" pitchFamily="18" charset="0"/>
                <a:ea typeface="楷体" panose="02010609060101010101" pitchFamily="49" charset="-122"/>
                <a:cs typeface="Times New Roman" panose="02020603050405020304" pitchFamily="18" charset="0"/>
              </a:rPr>
              <a:t>k</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dirty="0">
                <a:latin typeface="Times New Roman" panose="02020603050405020304" pitchFamily="18" charset="0"/>
                <a:ea typeface="楷体" panose="02010609060101010101" pitchFamily="49" charset="-122"/>
                <a:cs typeface="Times New Roman" panose="02020603050405020304" pitchFamily="18" charset="0"/>
              </a:rPr>
              <a:t>是一个向量值函数，输出为一个列向量，</a:t>
            </a:r>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Ω</a:t>
            </a:r>
            <a:r>
              <a:rPr lang="en-US" altLang="zh-CN" i="1" baseline="-25000" dirty="0" err="1">
                <a:latin typeface="Times New Roman" panose="02020603050405020304" pitchFamily="18" charset="0"/>
                <a:ea typeface="楷体" panose="02010609060101010101" pitchFamily="49" charset="-122"/>
                <a:cs typeface="Times New Roman" panose="02020603050405020304" pitchFamily="18" charset="0"/>
              </a:rPr>
              <a:t>k</a:t>
            </a:r>
            <a:r>
              <a:rPr lang="zh-CN" altLang="zh-CN" dirty="0">
                <a:latin typeface="Times New Roman" panose="02020603050405020304" pitchFamily="18" charset="0"/>
                <a:ea typeface="楷体" panose="02010609060101010101" pitchFamily="49" charset="-122"/>
                <a:cs typeface="Times New Roman" panose="02020603050405020304" pitchFamily="18" charset="0"/>
              </a:rPr>
              <a:t>是协方差矩阵的逆，用来表示对误差各分量重视程度的大小。</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矩形 11">
            <a:extLst>
              <a:ext uri="{FF2B5EF4-FFF2-40B4-BE49-F238E27FC236}">
                <a16:creationId xmlns:a16="http://schemas.microsoft.com/office/drawing/2014/main" id="{E3DDCBB4-0A47-4BEB-AC23-FB7827E61558}"/>
              </a:ext>
            </a:extLst>
          </p:cNvPr>
          <p:cNvSpPr/>
          <p:nvPr/>
        </p:nvSpPr>
        <p:spPr>
          <a:xfrm>
            <a:off x="738987" y="4137178"/>
            <a:ext cx="7462008" cy="646331"/>
          </a:xfrm>
          <a:prstGeom prst="rect">
            <a:avLst/>
          </a:prstGeom>
        </p:spPr>
        <p:txBody>
          <a:bodyPr wrap="square">
            <a:spAutoFit/>
          </a:bodyPr>
          <a:lstStyle/>
          <a:p>
            <a:pPr indent="457200" algn="just"/>
            <a:r>
              <a:rPr lang="zh-CN" altLang="en-US" dirty="0">
                <a:latin typeface="Times New Roman" panose="02020603050405020304" pitchFamily="18" charset="0"/>
                <a:ea typeface="楷体" panose="02010609060101010101" pitchFamily="49" charset="-122"/>
                <a:cs typeface="Times New Roman" panose="02020603050405020304" pitchFamily="18" charset="0"/>
              </a:rPr>
              <a:t>上</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式描述的优化问题就是</a:t>
            </a:r>
            <a:r>
              <a:rPr lang="en-US" altLang="zh-CN" dirty="0">
                <a:latin typeface="Times New Roman" panose="02020603050405020304" pitchFamily="18" charset="0"/>
                <a:ea typeface="楷体" panose="02010609060101010101" pitchFamily="49" charset="-122"/>
                <a:cs typeface="Times New Roman" panose="02020603050405020304" pitchFamily="18" charset="0"/>
              </a:rPr>
              <a:t>SLAM</a:t>
            </a:r>
            <a:r>
              <a:rPr lang="zh-CN" altLang="zh-CN" dirty="0">
                <a:latin typeface="Times New Roman" panose="02020603050405020304" pitchFamily="18" charset="0"/>
                <a:ea typeface="楷体" panose="02010609060101010101" pitchFamily="49" charset="-122"/>
                <a:cs typeface="Times New Roman" panose="02020603050405020304" pitchFamily="18" charset="0"/>
              </a:rPr>
              <a:t>中所谓的</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BA</a:t>
            </a:r>
            <a:r>
              <a:rPr lang="zh-CN" altLang="zh-CN" dirty="0">
                <a:latin typeface="Times New Roman" panose="02020603050405020304" pitchFamily="18" charset="0"/>
                <a:ea typeface="楷体" panose="02010609060101010101" pitchFamily="49" charset="-122"/>
                <a:cs typeface="Times New Roman" panose="02020603050405020304" pitchFamily="18" charset="0"/>
              </a:rPr>
              <a:t>问题，基于图优化的</a:t>
            </a:r>
            <a:r>
              <a:rPr lang="en-US" altLang="zh-CN" dirty="0">
                <a:latin typeface="Times New Roman" panose="02020603050405020304" pitchFamily="18" charset="0"/>
                <a:ea typeface="楷体" panose="02010609060101010101" pitchFamily="49" charset="-122"/>
                <a:cs typeface="Times New Roman" panose="02020603050405020304" pitchFamily="18" charset="0"/>
              </a:rPr>
              <a:t>SLAM</a:t>
            </a:r>
            <a:r>
              <a:rPr lang="zh-CN" altLang="zh-CN" dirty="0">
                <a:latin typeface="Times New Roman" panose="02020603050405020304" pitchFamily="18" charset="0"/>
                <a:ea typeface="楷体" panose="02010609060101010101" pitchFamily="49" charset="-122"/>
                <a:cs typeface="Times New Roman" panose="02020603050405020304" pitchFamily="18" charset="0"/>
              </a:rPr>
              <a:t>核心问题就是通过图优化技术求解</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BA</a:t>
            </a:r>
            <a:r>
              <a:rPr lang="zh-CN" altLang="zh-CN" dirty="0">
                <a:latin typeface="Times New Roman" panose="02020603050405020304" pitchFamily="18" charset="0"/>
                <a:ea typeface="楷体" panose="02010609060101010101" pitchFamily="49" charset="-122"/>
                <a:cs typeface="Times New Roman" panose="02020603050405020304" pitchFamily="18" charset="0"/>
              </a:rPr>
              <a:t>问题。第</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k</a:t>
            </a:r>
            <a:r>
              <a:rPr lang="zh-CN" altLang="zh-CN" dirty="0">
                <a:latin typeface="Times New Roman" panose="02020603050405020304" pitchFamily="18" charset="0"/>
                <a:ea typeface="楷体" panose="02010609060101010101" pitchFamily="49" charset="-122"/>
                <a:cs typeface="Times New Roman" panose="02020603050405020304" pitchFamily="18" charset="0"/>
              </a:rPr>
              <a:t>条边的权重函数为：</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14" name="对象 13">
            <a:extLst>
              <a:ext uri="{FF2B5EF4-FFF2-40B4-BE49-F238E27FC236}">
                <a16:creationId xmlns:a16="http://schemas.microsoft.com/office/drawing/2014/main" id="{2DDFF821-A64A-46C5-BF20-955015CF671F}"/>
              </a:ext>
            </a:extLst>
          </p:cNvPr>
          <p:cNvGraphicFramePr>
            <a:graphicFrameLocks noChangeAspect="1"/>
          </p:cNvGraphicFramePr>
          <p:nvPr>
            <p:extLst>
              <p:ext uri="{D42A27DB-BD31-4B8C-83A1-F6EECF244321}">
                <p14:modId xmlns:p14="http://schemas.microsoft.com/office/powerpoint/2010/main" val="3005555645"/>
              </p:ext>
            </p:extLst>
          </p:nvPr>
        </p:nvGraphicFramePr>
        <p:xfrm>
          <a:off x="2336619" y="4903726"/>
          <a:ext cx="3901968" cy="433552"/>
        </p:xfrm>
        <a:graphic>
          <a:graphicData uri="http://schemas.openxmlformats.org/presentationml/2006/ole">
            <mc:AlternateContent xmlns:mc="http://schemas.openxmlformats.org/markup-compatibility/2006">
              <mc:Choice xmlns:v="urn:schemas-microsoft-com:vml" Requires="v">
                <p:oleObj spid="_x0000_s22824" name="Equation" r:id="rId6" imgW="1803400" imgH="203200" progId="Equation.DSMT4">
                  <p:embed/>
                </p:oleObj>
              </mc:Choice>
              <mc:Fallback>
                <p:oleObj name="Equation" r:id="rId6" imgW="1803400" imgH="2032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6619" y="4903726"/>
                        <a:ext cx="3901968" cy="433552"/>
                      </a:xfrm>
                      <a:prstGeom prst="rect">
                        <a:avLst/>
                      </a:prstGeom>
                      <a:noFill/>
                    </p:spPr>
                  </p:pic>
                </p:oleObj>
              </mc:Fallback>
            </mc:AlternateContent>
          </a:graphicData>
        </a:graphic>
      </p:graphicFrame>
    </p:spTree>
    <p:extLst>
      <p:ext uri="{BB962C8B-B14F-4D97-AF65-F5344CB8AC3E}">
        <p14:creationId xmlns:p14="http://schemas.microsoft.com/office/powerpoint/2010/main" val="1360102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26</a:t>
            </a:fld>
            <a:r>
              <a:rPr kumimoji="0" lang="en-US" altLang="zh-CN" sz="1400" dirty="0">
                <a:latin typeface="Arial" panose="020B0604020202020204" pitchFamily="34" charset="0"/>
              </a:rPr>
              <a:t> /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en-US" altLang="zh-CN" dirty="0"/>
              <a:t>SLAM</a:t>
            </a:r>
            <a:r>
              <a:rPr lang="zh-CN" altLang="en-US" dirty="0"/>
              <a:t>技术的基础理论</a:t>
            </a:r>
          </a:p>
        </p:txBody>
      </p:sp>
      <p:sp>
        <p:nvSpPr>
          <p:cNvPr id="5" name="矩形 4">
            <a:extLst>
              <a:ext uri="{FF2B5EF4-FFF2-40B4-BE49-F238E27FC236}">
                <a16:creationId xmlns:a16="http://schemas.microsoft.com/office/drawing/2014/main" id="{B750039A-768D-4394-A05D-D09C48C50164}"/>
              </a:ext>
            </a:extLst>
          </p:cNvPr>
          <p:cNvSpPr/>
          <p:nvPr/>
        </p:nvSpPr>
        <p:spPr>
          <a:xfrm>
            <a:off x="1384619" y="1209446"/>
            <a:ext cx="6732167" cy="646331"/>
          </a:xfrm>
          <a:prstGeom prst="rect">
            <a:avLst/>
          </a:prstGeom>
        </p:spPr>
        <p:txBody>
          <a:bodyPr wrap="square">
            <a:spAutoFit/>
          </a:bodyPr>
          <a:lstStyle/>
          <a:p>
            <a:pPr indent="457200"/>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e</a:t>
            </a:r>
            <a:r>
              <a:rPr lang="en-US" altLang="zh-CN" i="1" baseline="-25000" dirty="0" err="1">
                <a:latin typeface="Times New Roman" panose="02020603050405020304" pitchFamily="18" charset="0"/>
                <a:ea typeface="楷体" panose="02010609060101010101" pitchFamily="49" charset="-122"/>
                <a:cs typeface="Times New Roman" panose="02020603050405020304" pitchFamily="18" charset="0"/>
              </a:rPr>
              <a:t>k</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z</a:t>
            </a:r>
            <a:r>
              <a:rPr lang="en-US" altLang="zh-CN" i="1" baseline="-25000" dirty="0" err="1">
                <a:latin typeface="Times New Roman" panose="02020603050405020304" pitchFamily="18" charset="0"/>
                <a:ea typeface="楷体" panose="02010609060101010101" pitchFamily="49" charset="-122"/>
                <a:cs typeface="Times New Roman" panose="02020603050405020304" pitchFamily="18" charset="0"/>
              </a:rPr>
              <a:t>k</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i="1" dirty="0" err="1">
                <a:latin typeface="Times New Roman" panose="02020603050405020304" pitchFamily="18" charset="0"/>
                <a:ea typeface="楷体" panose="02010609060101010101" pitchFamily="49" charset="-122"/>
                <a:cs typeface="Times New Roman" panose="02020603050405020304" pitchFamily="18" charset="0"/>
              </a:rPr>
              <a:t>X</a:t>
            </a:r>
            <a:r>
              <a:rPr lang="en-US" altLang="zh-CN" i="1" baseline="-25000" dirty="0" err="1">
                <a:latin typeface="Times New Roman" panose="02020603050405020304" pitchFamily="18" charset="0"/>
                <a:ea typeface="楷体" panose="02010609060101010101" pitchFamily="49" charset="-122"/>
                <a:cs typeface="Times New Roman" panose="02020603050405020304" pitchFamily="18" charset="0"/>
              </a:rPr>
              <a:t>k</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具体形式有很多种，可以是一元边、二元边或多元边，它们的数学表达形式取决于传感器或某种想要描述的东西。</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矩形 5">
            <a:extLst>
              <a:ext uri="{FF2B5EF4-FFF2-40B4-BE49-F238E27FC236}">
                <a16:creationId xmlns:a16="http://schemas.microsoft.com/office/drawing/2014/main" id="{DD9E327C-A1C3-4C2F-B4CF-3B0C628BB53D}"/>
              </a:ext>
            </a:extLst>
          </p:cNvPr>
          <p:cNvSpPr/>
          <p:nvPr/>
        </p:nvSpPr>
        <p:spPr>
          <a:xfrm>
            <a:off x="3359413" y="5187308"/>
            <a:ext cx="3168123" cy="369332"/>
          </a:xfrm>
          <a:prstGeom prst="rect">
            <a:avLst/>
          </a:prstGeom>
        </p:spPr>
        <p:txBody>
          <a:bodyPr wrap="square">
            <a:spAutoFit/>
          </a:bodyPr>
          <a:lstStyle/>
          <a:p>
            <a:r>
              <a:rPr lang="en-US" altLang="zh-CN" b="1" dirty="0" err="1">
                <a:latin typeface="Times New Roman" panose="02020603050405020304" pitchFamily="18" charset="0"/>
                <a:ea typeface="宋体" panose="02010600030101010101" pitchFamily="2" charset="-122"/>
              </a:rPr>
              <a:t>e</a:t>
            </a:r>
            <a:r>
              <a:rPr lang="en-US" altLang="zh-CN" i="1" baseline="-25000" dirty="0" err="1">
                <a:latin typeface="Times New Roman" panose="02020603050405020304" pitchFamily="18" charset="0"/>
                <a:ea typeface="宋体" panose="02010600030101010101" pitchFamily="2" charset="-122"/>
              </a:rPr>
              <a:t>k</a:t>
            </a:r>
            <a:r>
              <a:rPr lang="en-US" altLang="zh-CN" dirty="0">
                <a:solidFill>
                  <a:srgbClr val="000000"/>
                </a:solidFill>
                <a:latin typeface="Times New Roman" panose="02020603050405020304" pitchFamily="18" charset="0"/>
                <a:ea typeface="PMingLiU" panose="02020500000000000000" pitchFamily="18" charset="-120"/>
              </a:rPr>
              <a:t>(</a:t>
            </a:r>
            <a:r>
              <a:rPr lang="en-US" altLang="zh-CN" b="1" dirty="0">
                <a:latin typeface="Times New Roman" panose="02020603050405020304" pitchFamily="18" charset="0"/>
                <a:ea typeface="宋体" panose="02010600030101010101" pitchFamily="2" charset="-122"/>
              </a:rPr>
              <a:t>P</a:t>
            </a:r>
            <a:r>
              <a:rPr lang="en-US" altLang="zh-CN" dirty="0">
                <a:solidFill>
                  <a:srgbClr val="000000"/>
                </a:solidFill>
                <a:latin typeface="Times New Roman" panose="02020603050405020304" pitchFamily="18" charset="0"/>
                <a:ea typeface="PMingLiU" panose="02020500000000000000" pitchFamily="18" charset="-120"/>
              </a:rPr>
              <a:t>,</a:t>
            </a:r>
            <a:r>
              <a:rPr lang="en-US" altLang="zh-CN" b="1" dirty="0">
                <a:latin typeface="Times New Roman" panose="02020603050405020304" pitchFamily="18" charset="0"/>
                <a:ea typeface="宋体" panose="02010600030101010101" pitchFamily="2" charset="-122"/>
              </a:rPr>
              <a:t> T</a:t>
            </a:r>
            <a:r>
              <a:rPr lang="en-US" altLang="zh-CN" i="1" baseline="-25000" dirty="0">
                <a:latin typeface="Times New Roman" panose="02020603050405020304" pitchFamily="18" charset="0"/>
                <a:ea typeface="宋体" panose="02010600030101010101" pitchFamily="2" charset="-122"/>
              </a:rPr>
              <a:t>k</a:t>
            </a:r>
            <a:r>
              <a:rPr lang="en-US" altLang="zh-CN" dirty="0">
                <a:solidFill>
                  <a:srgbClr val="000000"/>
                </a:solidFill>
                <a:latin typeface="Times New Roman" panose="02020603050405020304" pitchFamily="18" charset="0"/>
                <a:ea typeface="PMingLiU" panose="02020500000000000000" pitchFamily="18" charset="-120"/>
              </a:rPr>
              <a:t>,</a:t>
            </a:r>
            <a:r>
              <a:rPr lang="en-US" altLang="zh-CN" b="1" dirty="0">
                <a:latin typeface="Times New Roman" panose="02020603050405020304" pitchFamily="18" charset="0"/>
                <a:ea typeface="宋体" panose="02010600030101010101" pitchFamily="2" charset="-122"/>
              </a:rPr>
              <a:t> </a:t>
            </a:r>
            <a:r>
              <a:rPr lang="en-US" altLang="zh-CN" b="1" dirty="0" err="1">
                <a:latin typeface="Times New Roman" panose="02020603050405020304" pitchFamily="18" charset="0"/>
                <a:ea typeface="宋体" panose="02010600030101010101" pitchFamily="2" charset="-122"/>
              </a:rPr>
              <a:t>z</a:t>
            </a:r>
            <a:r>
              <a:rPr lang="en-US" altLang="zh-CN" i="1" baseline="-25000" dirty="0" err="1">
                <a:latin typeface="Times New Roman" panose="02020603050405020304" pitchFamily="18" charset="0"/>
                <a:ea typeface="宋体" panose="02010600030101010101" pitchFamily="2" charset="-122"/>
              </a:rPr>
              <a:t>k</a:t>
            </a:r>
            <a:r>
              <a:rPr lang="en-US" altLang="zh-CN" dirty="0">
                <a:solidFill>
                  <a:srgbClr val="000000"/>
                </a:solidFill>
                <a:latin typeface="Times New Roman" panose="02020603050405020304" pitchFamily="18" charset="0"/>
                <a:ea typeface="PMingLiU" panose="02020500000000000000" pitchFamily="18" charset="-120"/>
              </a:rPr>
              <a:t>)=</a:t>
            </a:r>
            <a:r>
              <a:rPr lang="en-US" altLang="zh-CN" b="1" dirty="0">
                <a:latin typeface="Times New Roman" panose="02020603050405020304" pitchFamily="18" charset="0"/>
                <a:ea typeface="宋体" panose="02010600030101010101" pitchFamily="2" charset="-122"/>
              </a:rPr>
              <a:t> </a:t>
            </a:r>
            <a:r>
              <a:rPr lang="en-US" altLang="zh-CN" b="1" dirty="0" err="1">
                <a:latin typeface="Times New Roman" panose="02020603050405020304" pitchFamily="18" charset="0"/>
                <a:ea typeface="宋体" panose="02010600030101010101" pitchFamily="2" charset="-122"/>
              </a:rPr>
              <a:t>z</a:t>
            </a:r>
            <a:r>
              <a:rPr lang="en-US" altLang="zh-CN" i="1" baseline="-25000" dirty="0" err="1">
                <a:latin typeface="Times New Roman" panose="02020603050405020304" pitchFamily="18" charset="0"/>
                <a:ea typeface="宋体" panose="02010600030101010101" pitchFamily="2" charset="-122"/>
              </a:rPr>
              <a:t>k</a:t>
            </a:r>
            <a:r>
              <a:rPr lang="en-US" altLang="zh-CN" dirty="0">
                <a:solidFill>
                  <a:srgbClr val="000000"/>
                </a:solidFill>
                <a:latin typeface="Times New Roman" panose="02020603050405020304" pitchFamily="18" charset="0"/>
                <a:ea typeface="PMingLiU" panose="02020500000000000000" pitchFamily="18" charset="-120"/>
              </a:rPr>
              <a:t> −</a:t>
            </a:r>
            <a:r>
              <a:rPr lang="en-US" altLang="zh-CN" b="1" dirty="0">
                <a:latin typeface="Times New Roman" panose="02020603050405020304" pitchFamily="18" charset="0"/>
                <a:ea typeface="宋体" panose="02010600030101010101" pitchFamily="2" charset="-122"/>
              </a:rPr>
              <a:t>M</a:t>
            </a:r>
            <a:r>
              <a:rPr lang="en-US" altLang="zh-CN" baseline="-25000" dirty="0">
                <a:latin typeface="Times New Roman" panose="02020603050405020304" pitchFamily="18" charset="0"/>
                <a:ea typeface="宋体" panose="02010600030101010101" pitchFamily="2" charset="-122"/>
              </a:rPr>
              <a:t>in</a:t>
            </a:r>
            <a:r>
              <a:rPr lang="en-US" altLang="zh-CN" dirty="0">
                <a:solidFill>
                  <a:srgbClr val="000000"/>
                </a:solidFill>
                <a:latin typeface="Times New Roman" panose="02020603050405020304" pitchFamily="18" charset="0"/>
                <a:ea typeface="PMingLiU" panose="02020500000000000000" pitchFamily="18" charset="-120"/>
              </a:rPr>
              <a:t>(</a:t>
            </a:r>
            <a:r>
              <a:rPr lang="en-US" altLang="zh-CN" b="1" dirty="0" err="1">
                <a:solidFill>
                  <a:srgbClr val="000000"/>
                </a:solidFill>
                <a:latin typeface="Times New Roman" panose="02020603050405020304" pitchFamily="18" charset="0"/>
                <a:ea typeface="PMingLiU" panose="02020500000000000000" pitchFamily="18" charset="-120"/>
              </a:rPr>
              <a:t>R</a:t>
            </a:r>
            <a:r>
              <a:rPr lang="en-US" altLang="zh-CN" b="1" dirty="0" err="1">
                <a:latin typeface="Times New Roman" panose="02020603050405020304" pitchFamily="18" charset="0"/>
                <a:ea typeface="宋体" panose="02010600030101010101" pitchFamily="2" charset="-122"/>
              </a:rPr>
              <a:t>P</a:t>
            </a:r>
            <a:r>
              <a:rPr lang="en-US" altLang="zh-CN" dirty="0" err="1">
                <a:solidFill>
                  <a:srgbClr val="000000"/>
                </a:solidFill>
                <a:latin typeface="Times New Roman" panose="02020603050405020304" pitchFamily="18" charset="0"/>
                <a:ea typeface="PMingLiU" panose="02020500000000000000" pitchFamily="18" charset="-120"/>
              </a:rPr>
              <a:t>+</a:t>
            </a:r>
            <a:r>
              <a:rPr lang="en-US" altLang="zh-CN" b="1" dirty="0" err="1">
                <a:solidFill>
                  <a:srgbClr val="000000"/>
                </a:solidFill>
                <a:latin typeface="Times New Roman" panose="02020603050405020304" pitchFamily="18" charset="0"/>
                <a:ea typeface="PMingLiU" panose="02020500000000000000" pitchFamily="18" charset="-120"/>
              </a:rPr>
              <a:t>t</a:t>
            </a:r>
            <a:r>
              <a:rPr lang="en-US" altLang="zh-CN" dirty="0">
                <a:solidFill>
                  <a:srgbClr val="000000"/>
                </a:solidFill>
                <a:latin typeface="Times New Roman" panose="02020603050405020304" pitchFamily="18" charset="0"/>
                <a:ea typeface="PMingLiU" panose="02020500000000000000" pitchFamily="18" charset="-120"/>
              </a:rPr>
              <a:t>)</a:t>
            </a:r>
            <a:endParaRPr lang="zh-CN" altLang="en-US" dirty="0"/>
          </a:p>
        </p:txBody>
      </p:sp>
      <p:sp>
        <p:nvSpPr>
          <p:cNvPr id="8" name="矩形 7">
            <a:extLst>
              <a:ext uri="{FF2B5EF4-FFF2-40B4-BE49-F238E27FC236}">
                <a16:creationId xmlns:a16="http://schemas.microsoft.com/office/drawing/2014/main" id="{12C2773C-C559-4932-9A76-A2C954A64029}"/>
              </a:ext>
            </a:extLst>
          </p:cNvPr>
          <p:cNvSpPr/>
          <p:nvPr/>
        </p:nvSpPr>
        <p:spPr>
          <a:xfrm>
            <a:off x="1533347" y="5648554"/>
            <a:ext cx="6337883" cy="646331"/>
          </a:xfrm>
          <a:prstGeom prst="rect">
            <a:avLst/>
          </a:prstGeom>
        </p:spPr>
        <p:txBody>
          <a:bodyPr wrap="square">
            <a:spAutoFit/>
          </a:bodyPr>
          <a:lstStyle/>
          <a:p>
            <a:pPr indent="457200"/>
            <a:r>
              <a:rPr lang="zh-CN" altLang="en-US" dirty="0">
                <a:latin typeface="Times New Roman" panose="02020603050405020304" pitchFamily="18" charset="0"/>
                <a:ea typeface="楷体" panose="02010609060101010101" pitchFamily="49" charset="-122"/>
                <a:cs typeface="Times New Roman" panose="02020603050405020304" pitchFamily="18" charset="0"/>
              </a:rPr>
              <a:t>此时待优化的变量包括空间点位置</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和拍摄位姿</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i="1" baseline="-25000" dirty="0">
                <a:latin typeface="Times New Roman" panose="02020603050405020304" pitchFamily="18" charset="0"/>
                <a:ea typeface="楷体" panose="02010609060101010101" pitchFamily="49" charset="-122"/>
                <a:cs typeface="Times New Roman" panose="02020603050405020304" pitchFamily="18" charset="0"/>
              </a:rPr>
              <a:t>k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两项，因此在图优化中，这是一个二元边</a:t>
            </a:r>
          </a:p>
        </p:txBody>
      </p:sp>
      <p:pic>
        <p:nvPicPr>
          <p:cNvPr id="4" name="图片 3">
            <a:extLst>
              <a:ext uri="{FF2B5EF4-FFF2-40B4-BE49-F238E27FC236}">
                <a16:creationId xmlns:a16="http://schemas.microsoft.com/office/drawing/2014/main" id="{4CB10DBC-D32B-44B5-A76E-08D8F9688A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076" y="2017022"/>
            <a:ext cx="4134427" cy="2248214"/>
          </a:xfrm>
          <a:prstGeom prst="rect">
            <a:avLst/>
          </a:prstGeom>
        </p:spPr>
      </p:pic>
      <p:sp>
        <p:nvSpPr>
          <p:cNvPr id="7" name="矩形 6">
            <a:extLst>
              <a:ext uri="{FF2B5EF4-FFF2-40B4-BE49-F238E27FC236}">
                <a16:creationId xmlns:a16="http://schemas.microsoft.com/office/drawing/2014/main" id="{0650FF1A-ECEB-4ADA-A3D4-D976ADECDBCD}"/>
              </a:ext>
            </a:extLst>
          </p:cNvPr>
          <p:cNvSpPr/>
          <p:nvPr/>
        </p:nvSpPr>
        <p:spPr>
          <a:xfrm>
            <a:off x="1440764" y="4449063"/>
            <a:ext cx="6619876" cy="646331"/>
          </a:xfrm>
          <a:prstGeom prst="rect">
            <a:avLst/>
          </a:prstGeom>
        </p:spPr>
        <p:txBody>
          <a:bodyPr wrap="square">
            <a:spAutoFit/>
          </a:bodyPr>
          <a:lstStyle/>
          <a:p>
            <a:pPr indent="457200"/>
            <a:r>
              <a:rPr lang="zh-CN" altLang="zh-CN" dirty="0">
                <a:latin typeface="Times New Roman" panose="02020603050405020304" pitchFamily="18" charset="0"/>
                <a:ea typeface="楷体" panose="02010609060101010101" pitchFamily="49" charset="-122"/>
                <a:cs typeface="Times New Roman" panose="02020603050405020304" pitchFamily="18" charset="0"/>
              </a:rPr>
              <a:t>例如视觉</a:t>
            </a:r>
            <a:r>
              <a:rPr lang="en-US" altLang="zh-CN" dirty="0">
                <a:latin typeface="Times New Roman" panose="02020603050405020304" pitchFamily="18" charset="0"/>
                <a:ea typeface="楷体" panose="02010609060101010101" pitchFamily="49" charset="-122"/>
                <a:cs typeface="Times New Roman" panose="02020603050405020304" pitchFamily="18" charset="0"/>
              </a:rPr>
              <a:t>SLAM</a:t>
            </a:r>
            <a:r>
              <a:rPr lang="zh-CN" altLang="zh-CN" dirty="0">
                <a:latin typeface="Times New Roman" panose="02020603050405020304" pitchFamily="18" charset="0"/>
                <a:ea typeface="楷体" panose="02010609060101010101" pitchFamily="49" charset="-122"/>
                <a:cs typeface="Times New Roman" panose="02020603050405020304" pitchFamily="18" charset="0"/>
              </a:rPr>
              <a:t>中，在位姿</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i="1" baseline="-25000" dirty="0">
                <a:latin typeface="Times New Roman" panose="02020603050405020304" pitchFamily="18" charset="0"/>
                <a:ea typeface="楷体" panose="02010609060101010101" pitchFamily="49" charset="-122"/>
                <a:cs typeface="Times New Roman" panose="02020603050405020304" pitchFamily="18" charset="0"/>
              </a:rPr>
              <a:t>k</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处对空间点</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进行了一次观测，得到该点的图像坐标</a:t>
            </a:r>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z</a:t>
            </a:r>
            <a:r>
              <a:rPr lang="en-US" altLang="zh-CN" i="1" baseline="-25000" dirty="0" err="1">
                <a:latin typeface="Times New Roman" panose="02020603050405020304" pitchFamily="18" charset="0"/>
                <a:ea typeface="楷体" panose="02010609060101010101" pitchFamily="49" charset="-122"/>
                <a:cs typeface="Times New Roman" panose="02020603050405020304" pitchFamily="18" charset="0"/>
              </a:rPr>
              <a:t>k</a:t>
            </a:r>
            <a:r>
              <a:rPr lang="zh-CN" altLang="zh-CN" dirty="0">
                <a:latin typeface="Times New Roman" panose="02020603050405020304" pitchFamily="18" charset="0"/>
                <a:ea typeface="楷体" panose="02010609060101010101" pitchFamily="49" charset="-122"/>
                <a:cs typeface="Times New Roman" panose="02020603050405020304" pitchFamily="18" charset="0"/>
              </a:rPr>
              <a:t>，那么误差函数的数学形式即为：</a:t>
            </a:r>
            <a:endParaRPr lang="zh-CN" altLang="en-US" dirty="0"/>
          </a:p>
        </p:txBody>
      </p:sp>
    </p:spTree>
    <p:extLst>
      <p:ext uri="{BB962C8B-B14F-4D97-AF65-F5344CB8AC3E}">
        <p14:creationId xmlns:p14="http://schemas.microsoft.com/office/powerpoint/2010/main" val="2367845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27</a:t>
            </a:fld>
            <a:r>
              <a:rPr kumimoji="0" lang="en-US" altLang="zh-CN" sz="1400" dirty="0">
                <a:latin typeface="Arial" panose="020B0604020202020204" pitchFamily="34" charset="0"/>
              </a:rPr>
              <a:t>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en-US" altLang="zh-CN" dirty="0"/>
              <a:t>SLAM</a:t>
            </a:r>
            <a:r>
              <a:rPr lang="zh-CN" altLang="en-US" dirty="0"/>
              <a:t>技术的基础理论</a:t>
            </a:r>
          </a:p>
        </p:txBody>
      </p:sp>
      <p:sp>
        <p:nvSpPr>
          <p:cNvPr id="3" name="矩形 2">
            <a:extLst>
              <a:ext uri="{FF2B5EF4-FFF2-40B4-BE49-F238E27FC236}">
                <a16:creationId xmlns:a16="http://schemas.microsoft.com/office/drawing/2014/main" id="{41BE273B-1AB7-4575-A726-5846197FED52}"/>
              </a:ext>
            </a:extLst>
          </p:cNvPr>
          <p:cNvSpPr/>
          <p:nvPr/>
        </p:nvSpPr>
        <p:spPr>
          <a:xfrm>
            <a:off x="827712" y="1488913"/>
            <a:ext cx="7420064" cy="369332"/>
          </a:xfrm>
          <a:prstGeom prst="rect">
            <a:avLst/>
          </a:prstGeom>
        </p:spPr>
        <p:txBody>
          <a:bodyPr wrap="square">
            <a:spAutoFit/>
          </a:bodyPr>
          <a:lstStyle/>
          <a:p>
            <a:r>
              <a:rPr lang="zh-CN" altLang="zh-CN" dirty="0"/>
              <a:t>在初始值附近对其误差函数进行泰勒展开，我们可以得到其一阶近似：</a:t>
            </a:r>
            <a:endParaRPr lang="zh-CN" altLang="en-US" dirty="0"/>
          </a:p>
        </p:txBody>
      </p:sp>
      <p:graphicFrame>
        <p:nvGraphicFramePr>
          <p:cNvPr id="7" name="对象 6">
            <a:extLst>
              <a:ext uri="{FF2B5EF4-FFF2-40B4-BE49-F238E27FC236}">
                <a16:creationId xmlns:a16="http://schemas.microsoft.com/office/drawing/2014/main" id="{19B9DAF7-2D1C-4DB5-8012-CA552ABAB691}"/>
              </a:ext>
            </a:extLst>
          </p:cNvPr>
          <p:cNvGraphicFramePr>
            <a:graphicFrameLocks noChangeAspect="1"/>
          </p:cNvGraphicFramePr>
          <p:nvPr>
            <p:extLst>
              <p:ext uri="{D42A27DB-BD31-4B8C-83A1-F6EECF244321}">
                <p14:modId xmlns:p14="http://schemas.microsoft.com/office/powerpoint/2010/main" val="3288223130"/>
              </p:ext>
            </p:extLst>
          </p:nvPr>
        </p:nvGraphicFramePr>
        <p:xfrm>
          <a:off x="2068979" y="1840000"/>
          <a:ext cx="4508159" cy="646331"/>
        </p:xfrm>
        <a:graphic>
          <a:graphicData uri="http://schemas.openxmlformats.org/presentationml/2006/ole">
            <mc:AlternateContent xmlns:mc="http://schemas.openxmlformats.org/markup-compatibility/2006">
              <mc:Choice xmlns:v="urn:schemas-microsoft-com:vml" Requires="v">
                <p:oleObj spid="_x0000_s58370" name="Equation" r:id="rId4" imgW="2654300" imgH="381000" progId="Equation.DSMT4">
                  <p:embed/>
                </p:oleObj>
              </mc:Choice>
              <mc:Fallback>
                <p:oleObj name="Equation" r:id="rId4" imgW="2654300" imgH="3810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8979" y="1840000"/>
                        <a:ext cx="4508159" cy="646331"/>
                      </a:xfrm>
                      <a:prstGeom prst="rect">
                        <a:avLst/>
                      </a:prstGeom>
                      <a:noFill/>
                    </p:spPr>
                  </p:pic>
                </p:oleObj>
              </mc:Fallback>
            </mc:AlternateContent>
          </a:graphicData>
        </a:graphic>
      </p:graphicFrame>
      <p:sp>
        <p:nvSpPr>
          <p:cNvPr id="8" name="矩形 7">
            <a:extLst>
              <a:ext uri="{FF2B5EF4-FFF2-40B4-BE49-F238E27FC236}">
                <a16:creationId xmlns:a16="http://schemas.microsoft.com/office/drawing/2014/main" id="{8C4CF637-A144-4C72-9EEB-4F3E7AB82DE8}"/>
              </a:ext>
            </a:extLst>
          </p:cNvPr>
          <p:cNvSpPr/>
          <p:nvPr/>
        </p:nvSpPr>
        <p:spPr>
          <a:xfrm>
            <a:off x="847871" y="2512791"/>
            <a:ext cx="7305529" cy="646331"/>
          </a:xfrm>
          <a:prstGeom prst="rect">
            <a:avLst/>
          </a:prstGeom>
        </p:spPr>
        <p:txBody>
          <a:bodyPr wrap="squar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其中</a:t>
            </a:r>
            <a:r>
              <a:rPr lang="en-US" altLang="zh-CN" b="1" dirty="0" err="1">
                <a:latin typeface="Times New Roman" panose="02020603050405020304" pitchFamily="18" charset="0"/>
                <a:ea typeface="宋体" panose="02010600030101010101" pitchFamily="2" charset="-122"/>
              </a:rPr>
              <a:t>J</a:t>
            </a:r>
            <a:r>
              <a:rPr lang="en-US" altLang="zh-CN" i="1" baseline="-25000" dirty="0" err="1">
                <a:latin typeface="Times New Roman" panose="02020603050405020304" pitchFamily="18" charset="0"/>
                <a:ea typeface="宋体" panose="02010600030101010101" pitchFamily="2" charset="-122"/>
              </a:rPr>
              <a:t>k</a:t>
            </a:r>
            <a:r>
              <a:rPr lang="zh-CN" altLang="zh-CN" dirty="0">
                <a:latin typeface="Times New Roman" panose="02020603050405020304" pitchFamily="18" charset="0"/>
                <a:ea typeface="宋体" panose="02010600030101010101" pitchFamily="2" charset="-122"/>
                <a:cs typeface="Times New Roman" panose="02020603050405020304" pitchFamily="18" charset="0"/>
              </a:rPr>
              <a:t>是误差函数对</a:t>
            </a:r>
            <a:r>
              <a:rPr lang="zh-CN" altLang="en-US" dirty="0">
                <a:latin typeface="Times New Roman" panose="02020603050405020304" pitchFamily="18" charset="0"/>
                <a:ea typeface="宋体" panose="02010600030101010101" pitchFamily="2" charset="-122"/>
                <a:cs typeface="Times New Roman" panose="02020603050405020304" pitchFamily="18" charset="0"/>
              </a:rPr>
              <a:t>待优化</a:t>
            </a:r>
            <a:r>
              <a:rPr lang="zh-CN" altLang="zh-CN" dirty="0">
                <a:latin typeface="Times New Roman" panose="02020603050405020304" pitchFamily="18" charset="0"/>
                <a:ea typeface="宋体" panose="02010600030101010101" pitchFamily="2" charset="-122"/>
                <a:cs typeface="Times New Roman" panose="02020603050405020304" pitchFamily="18" charset="0"/>
              </a:rPr>
              <a:t>变量导数构成的雅克比矩阵</a:t>
            </a:r>
            <a:r>
              <a:rPr lang="zh-CN" altLang="en-US" dirty="0">
                <a:latin typeface="Times New Roman" panose="02020603050405020304" pitchFamily="18" charset="0"/>
                <a:ea typeface="宋体" panose="02010600030101010101" pitchFamily="2" charset="-122"/>
                <a:cs typeface="Times New Roman" panose="02020603050405020304" pitchFamily="18" charset="0"/>
              </a:rPr>
              <a:t>，将上式带入边权重函数中可得：</a:t>
            </a:r>
            <a:endParaRPr lang="zh-CN" altLang="en-US" dirty="0"/>
          </a:p>
        </p:txBody>
      </p:sp>
      <p:graphicFrame>
        <p:nvGraphicFramePr>
          <p:cNvPr id="10" name="对象 9">
            <a:extLst>
              <a:ext uri="{FF2B5EF4-FFF2-40B4-BE49-F238E27FC236}">
                <a16:creationId xmlns:a16="http://schemas.microsoft.com/office/drawing/2014/main" id="{B75D8470-8E1F-49EF-9BCA-A2A0134C9F26}"/>
              </a:ext>
            </a:extLst>
          </p:cNvPr>
          <p:cNvGraphicFramePr>
            <a:graphicFrameLocks noChangeAspect="1"/>
          </p:cNvGraphicFramePr>
          <p:nvPr>
            <p:extLst>
              <p:ext uri="{D42A27DB-BD31-4B8C-83A1-F6EECF244321}">
                <p14:modId xmlns:p14="http://schemas.microsoft.com/office/powerpoint/2010/main" val="1587410123"/>
              </p:ext>
            </p:extLst>
          </p:nvPr>
        </p:nvGraphicFramePr>
        <p:xfrm>
          <a:off x="1935793" y="3234508"/>
          <a:ext cx="5394402" cy="768135"/>
        </p:xfrm>
        <a:graphic>
          <a:graphicData uri="http://schemas.openxmlformats.org/presentationml/2006/ole">
            <mc:AlternateContent xmlns:mc="http://schemas.openxmlformats.org/markup-compatibility/2006">
              <mc:Choice xmlns:v="urn:schemas-microsoft-com:vml" Requires="v">
                <p:oleObj spid="_x0000_s58371" name="Equation" r:id="rId6" imgW="2946400" imgH="419100" progId="Equation.DSMT4">
                  <p:embed/>
                </p:oleObj>
              </mc:Choice>
              <mc:Fallback>
                <p:oleObj name="Equation" r:id="rId6" imgW="2946400" imgH="41910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5793" y="3234508"/>
                        <a:ext cx="5394402" cy="768135"/>
                      </a:xfrm>
                      <a:prstGeom prst="rect">
                        <a:avLst/>
                      </a:prstGeom>
                      <a:noFill/>
                    </p:spPr>
                  </p:pic>
                </p:oleObj>
              </mc:Fallback>
            </mc:AlternateContent>
          </a:graphicData>
        </a:graphic>
      </p:graphicFrame>
      <p:graphicFrame>
        <p:nvGraphicFramePr>
          <p:cNvPr id="12" name="对象 11">
            <a:extLst>
              <a:ext uri="{FF2B5EF4-FFF2-40B4-BE49-F238E27FC236}">
                <a16:creationId xmlns:a16="http://schemas.microsoft.com/office/drawing/2014/main" id="{71EB0D97-5E3D-405E-8A0F-BC3CF0FDDE12}"/>
              </a:ext>
            </a:extLst>
          </p:cNvPr>
          <p:cNvGraphicFramePr>
            <a:graphicFrameLocks noChangeAspect="1"/>
          </p:cNvGraphicFramePr>
          <p:nvPr>
            <p:extLst>
              <p:ext uri="{D42A27DB-BD31-4B8C-83A1-F6EECF244321}">
                <p14:modId xmlns:p14="http://schemas.microsoft.com/office/powerpoint/2010/main" val="3503303269"/>
              </p:ext>
            </p:extLst>
          </p:nvPr>
        </p:nvGraphicFramePr>
        <p:xfrm>
          <a:off x="2411478" y="4209049"/>
          <a:ext cx="1190900" cy="352238"/>
        </p:xfrm>
        <a:graphic>
          <a:graphicData uri="http://schemas.openxmlformats.org/presentationml/2006/ole">
            <mc:AlternateContent xmlns:mc="http://schemas.openxmlformats.org/markup-compatibility/2006">
              <mc:Choice xmlns:v="urn:schemas-microsoft-com:vml" Requires="v">
                <p:oleObj spid="_x0000_s58372" name="Equation" r:id="rId8" imgW="672808" imgH="203112" progId="Equation.DSMT4">
                  <p:embed/>
                </p:oleObj>
              </mc:Choice>
              <mc:Fallback>
                <p:oleObj name="Equation" r:id="rId8" imgW="672808" imgH="203112" progId="Equation.DSMT4">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11478" y="4209049"/>
                        <a:ext cx="1190900" cy="352238"/>
                      </a:xfrm>
                      <a:prstGeom prst="rect">
                        <a:avLst/>
                      </a:prstGeom>
                      <a:noFill/>
                    </p:spPr>
                  </p:pic>
                </p:oleObj>
              </mc:Fallback>
            </mc:AlternateContent>
          </a:graphicData>
        </a:graphic>
      </p:graphicFrame>
      <p:graphicFrame>
        <p:nvGraphicFramePr>
          <p:cNvPr id="14" name="对象 13">
            <a:extLst>
              <a:ext uri="{FF2B5EF4-FFF2-40B4-BE49-F238E27FC236}">
                <a16:creationId xmlns:a16="http://schemas.microsoft.com/office/drawing/2014/main" id="{B68B86CC-B7D7-410F-9CED-4B135DB1D64A}"/>
              </a:ext>
            </a:extLst>
          </p:cNvPr>
          <p:cNvGraphicFramePr>
            <a:graphicFrameLocks noChangeAspect="1"/>
          </p:cNvGraphicFramePr>
          <p:nvPr>
            <p:extLst>
              <p:ext uri="{D42A27DB-BD31-4B8C-83A1-F6EECF244321}">
                <p14:modId xmlns:p14="http://schemas.microsoft.com/office/powerpoint/2010/main" val="427114789"/>
              </p:ext>
            </p:extLst>
          </p:nvPr>
        </p:nvGraphicFramePr>
        <p:xfrm>
          <a:off x="3539797" y="4209049"/>
          <a:ext cx="1207673" cy="352238"/>
        </p:xfrm>
        <a:graphic>
          <a:graphicData uri="http://schemas.openxmlformats.org/presentationml/2006/ole">
            <mc:AlternateContent xmlns:mc="http://schemas.openxmlformats.org/markup-compatibility/2006">
              <mc:Choice xmlns:v="urn:schemas-microsoft-com:vml" Requires="v">
                <p:oleObj spid="_x0000_s58373" name="Equation" r:id="rId10" imgW="685800" imgH="203200" progId="Equation.DSMT4">
                  <p:embed/>
                </p:oleObj>
              </mc:Choice>
              <mc:Fallback>
                <p:oleObj name="Equation" r:id="rId10" imgW="685800" imgH="203200" progId="Equation.DSMT4">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39797" y="4209049"/>
                        <a:ext cx="1207673" cy="352238"/>
                      </a:xfrm>
                      <a:prstGeom prst="rect">
                        <a:avLst/>
                      </a:prstGeom>
                      <a:noFill/>
                    </p:spPr>
                  </p:pic>
                </p:oleObj>
              </mc:Fallback>
            </mc:AlternateContent>
          </a:graphicData>
        </a:graphic>
      </p:graphicFrame>
      <p:graphicFrame>
        <p:nvGraphicFramePr>
          <p:cNvPr id="16" name="对象 15">
            <a:extLst>
              <a:ext uri="{FF2B5EF4-FFF2-40B4-BE49-F238E27FC236}">
                <a16:creationId xmlns:a16="http://schemas.microsoft.com/office/drawing/2014/main" id="{072C0A01-149C-49D8-914A-D094E6B2E5DE}"/>
              </a:ext>
            </a:extLst>
          </p:cNvPr>
          <p:cNvGraphicFramePr>
            <a:graphicFrameLocks noChangeAspect="1"/>
          </p:cNvGraphicFramePr>
          <p:nvPr>
            <p:extLst>
              <p:ext uri="{D42A27DB-BD31-4B8C-83A1-F6EECF244321}">
                <p14:modId xmlns:p14="http://schemas.microsoft.com/office/powerpoint/2010/main" val="2546431474"/>
              </p:ext>
            </p:extLst>
          </p:nvPr>
        </p:nvGraphicFramePr>
        <p:xfrm>
          <a:off x="4752007" y="4209049"/>
          <a:ext cx="1291539" cy="352238"/>
        </p:xfrm>
        <a:graphic>
          <a:graphicData uri="http://schemas.openxmlformats.org/presentationml/2006/ole">
            <mc:AlternateContent xmlns:mc="http://schemas.openxmlformats.org/markup-compatibility/2006">
              <mc:Choice xmlns:v="urn:schemas-microsoft-com:vml" Requires="v">
                <p:oleObj spid="_x0000_s58374" name="Equation" r:id="rId12" imgW="736600" imgH="203200" progId="Equation.DSMT4">
                  <p:embed/>
                </p:oleObj>
              </mc:Choice>
              <mc:Fallback>
                <p:oleObj name="Equation" r:id="rId12" imgW="736600" imgH="203200" progId="Equation.DSMT4">
                  <p:embed/>
                  <p:pic>
                    <p:nvPicPr>
                      <p:cNvPr id="0"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52007" y="4209049"/>
                        <a:ext cx="1291539" cy="352238"/>
                      </a:xfrm>
                      <a:prstGeom prst="rect">
                        <a:avLst/>
                      </a:prstGeom>
                      <a:noFill/>
                    </p:spPr>
                  </p:pic>
                </p:oleObj>
              </mc:Fallback>
            </mc:AlternateContent>
          </a:graphicData>
        </a:graphic>
      </p:graphicFrame>
      <p:sp>
        <p:nvSpPr>
          <p:cNvPr id="17" name="矩形 16">
            <a:extLst>
              <a:ext uri="{FF2B5EF4-FFF2-40B4-BE49-F238E27FC236}">
                <a16:creationId xmlns:a16="http://schemas.microsoft.com/office/drawing/2014/main" id="{1A1AD29A-55AB-4AF2-B2B5-E98AB7E731A2}"/>
              </a:ext>
            </a:extLst>
          </p:cNvPr>
          <p:cNvSpPr/>
          <p:nvPr/>
        </p:nvSpPr>
        <p:spPr>
          <a:xfrm>
            <a:off x="841818" y="4191955"/>
            <a:ext cx="1569660" cy="369332"/>
          </a:xfrm>
          <a:prstGeom prst="rect">
            <a:avLst/>
          </a:prstGeom>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引入中间变量</a:t>
            </a:r>
            <a:endParaRPr lang="zh-CN" altLang="en-US" dirty="0"/>
          </a:p>
        </p:txBody>
      </p:sp>
      <p:graphicFrame>
        <p:nvGraphicFramePr>
          <p:cNvPr id="19" name="对象 18">
            <a:extLst>
              <a:ext uri="{FF2B5EF4-FFF2-40B4-BE49-F238E27FC236}">
                <a16:creationId xmlns:a16="http://schemas.microsoft.com/office/drawing/2014/main" id="{B309030F-A52B-47C6-921A-A7CB66AE2216}"/>
              </a:ext>
            </a:extLst>
          </p:cNvPr>
          <p:cNvGraphicFramePr>
            <a:graphicFrameLocks noChangeAspect="1"/>
          </p:cNvGraphicFramePr>
          <p:nvPr>
            <p:extLst>
              <p:ext uri="{D42A27DB-BD31-4B8C-83A1-F6EECF244321}">
                <p14:modId xmlns:p14="http://schemas.microsoft.com/office/powerpoint/2010/main" val="2297748879"/>
              </p:ext>
            </p:extLst>
          </p:nvPr>
        </p:nvGraphicFramePr>
        <p:xfrm>
          <a:off x="2336792" y="4691493"/>
          <a:ext cx="4141101" cy="366933"/>
        </p:xfrm>
        <a:graphic>
          <a:graphicData uri="http://schemas.openxmlformats.org/presentationml/2006/ole">
            <mc:AlternateContent xmlns:mc="http://schemas.openxmlformats.org/markup-compatibility/2006">
              <mc:Choice xmlns:v="urn:schemas-microsoft-com:vml" Requires="v">
                <p:oleObj spid="_x0000_s58375" name="Equation" r:id="rId14" imgW="2260600" imgH="203200" progId="Equation.DSMT4">
                  <p:embed/>
                </p:oleObj>
              </mc:Choice>
              <mc:Fallback>
                <p:oleObj name="Equation" r:id="rId14" imgW="2260600" imgH="203200" progId="Equation.DSMT4">
                  <p:embed/>
                  <p:pic>
                    <p:nvPicPr>
                      <p:cNvPr id="0"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36792" y="4691493"/>
                        <a:ext cx="4141101" cy="366933"/>
                      </a:xfrm>
                      <a:prstGeom prst="rect">
                        <a:avLst/>
                      </a:prstGeom>
                      <a:noFill/>
                    </p:spPr>
                  </p:pic>
                </p:oleObj>
              </mc:Fallback>
            </mc:AlternateContent>
          </a:graphicData>
        </a:graphic>
      </p:graphicFrame>
      <p:sp>
        <p:nvSpPr>
          <p:cNvPr id="22" name="矩形 21">
            <a:extLst>
              <a:ext uri="{FF2B5EF4-FFF2-40B4-BE49-F238E27FC236}">
                <a16:creationId xmlns:a16="http://schemas.microsoft.com/office/drawing/2014/main" id="{76884F5B-5B51-4176-AA5D-1C52B67AD7C4}"/>
              </a:ext>
            </a:extLst>
          </p:cNvPr>
          <p:cNvSpPr/>
          <p:nvPr/>
        </p:nvSpPr>
        <p:spPr>
          <a:xfrm>
            <a:off x="1002449" y="5338047"/>
            <a:ext cx="6524694" cy="369332"/>
          </a:xfrm>
          <a:prstGeom prst="rect">
            <a:avLst/>
          </a:prstGeom>
        </p:spPr>
        <p:txBody>
          <a:bodyPr wrap="square">
            <a:spAutoFit/>
          </a:bodyPr>
          <a:lstStyle/>
          <a:p>
            <a:r>
              <a:rPr lang="en-US" altLang="zh-CN" i="1" dirty="0">
                <a:latin typeface="Times New Roman" panose="02020603050405020304" pitchFamily="18" charset="0"/>
                <a:ea typeface="宋体" panose="02010600030101010101" pitchFamily="2" charset="-122"/>
              </a:rPr>
              <a:t>C</a:t>
            </a:r>
            <a:r>
              <a:rPr lang="en-US" altLang="zh-CN" i="1" baseline="-25000" dirty="0">
                <a:latin typeface="Times New Roman" panose="02020603050405020304" pitchFamily="18" charset="0"/>
                <a:ea typeface="宋体" panose="02010600030101010101" pitchFamily="2" charset="-122"/>
              </a:rPr>
              <a:t>k</a:t>
            </a:r>
            <a:r>
              <a:rPr lang="zh-CN" altLang="zh-CN" dirty="0">
                <a:latin typeface="Times New Roman" panose="02020603050405020304" pitchFamily="18" charset="0"/>
                <a:ea typeface="宋体" panose="02010600030101010101" pitchFamily="2" charset="-122"/>
                <a:cs typeface="Times New Roman" panose="02020603050405020304" pitchFamily="18" charset="0"/>
              </a:rPr>
              <a:t>是变化前的取值</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在</a:t>
            </a:r>
            <a:r>
              <a:rPr lang="en-US" altLang="zh-CN" i="1" dirty="0" err="1">
                <a:latin typeface="Times New Roman" panose="02020603050405020304" pitchFamily="18" charset="0"/>
                <a:ea typeface="宋体" panose="02010600030101010101" pitchFamily="2" charset="-122"/>
              </a:rPr>
              <a:t>X</a:t>
            </a:r>
            <a:r>
              <a:rPr lang="en-US" altLang="zh-CN" i="1" baseline="-25000" dirty="0" err="1">
                <a:latin typeface="Times New Roman" panose="02020603050405020304" pitchFamily="18" charset="0"/>
                <a:ea typeface="宋体" panose="02010600030101010101" pitchFamily="2" charset="-122"/>
              </a:rPr>
              <a:t>k</a:t>
            </a:r>
            <a:r>
              <a:rPr lang="zh-CN" altLang="zh-CN" dirty="0">
                <a:latin typeface="Times New Roman" panose="02020603050405020304" pitchFamily="18" charset="0"/>
                <a:ea typeface="宋体" panose="02010600030101010101" pitchFamily="2" charset="-122"/>
                <a:cs typeface="Times New Roman" panose="02020603050405020304" pitchFamily="18" charset="0"/>
              </a:rPr>
              <a:t>发生变化后，目标函数</a:t>
            </a:r>
            <a:r>
              <a:rPr lang="en-US" altLang="zh-CN" dirty="0" err="1">
                <a:latin typeface="Times New Roman" panose="02020603050405020304" pitchFamily="18" charset="0"/>
                <a:ea typeface="宋体" panose="02010600030101010101" pitchFamily="2" charset="-122"/>
              </a:rPr>
              <a:t>F</a:t>
            </a:r>
            <a:r>
              <a:rPr lang="en-US" altLang="zh-CN" i="1" baseline="-25000" dirty="0" err="1">
                <a:latin typeface="Times New Roman" panose="02020603050405020304" pitchFamily="18" charset="0"/>
                <a:ea typeface="宋体" panose="02010600030101010101" pitchFamily="2" charset="-122"/>
              </a:rPr>
              <a:t>k</a:t>
            </a:r>
            <a:r>
              <a:rPr lang="zh-CN" altLang="zh-CN" dirty="0">
                <a:latin typeface="Times New Roman" panose="02020603050405020304" pitchFamily="18" charset="0"/>
                <a:ea typeface="宋体" panose="02010600030101010101" pitchFamily="2" charset="-122"/>
                <a:cs typeface="Times New Roman" panose="02020603050405020304" pitchFamily="18" charset="0"/>
              </a:rPr>
              <a:t>的改变量为：</a:t>
            </a:r>
            <a:endParaRPr lang="zh-CN" altLang="en-US" dirty="0"/>
          </a:p>
        </p:txBody>
      </p:sp>
      <p:graphicFrame>
        <p:nvGraphicFramePr>
          <p:cNvPr id="24" name="对象 23">
            <a:extLst>
              <a:ext uri="{FF2B5EF4-FFF2-40B4-BE49-F238E27FC236}">
                <a16:creationId xmlns:a16="http://schemas.microsoft.com/office/drawing/2014/main" id="{176B3EE7-1AE8-4CDE-82E2-70691B6EA7B7}"/>
              </a:ext>
            </a:extLst>
          </p:cNvPr>
          <p:cNvGraphicFramePr>
            <a:graphicFrameLocks noChangeAspect="1"/>
          </p:cNvGraphicFramePr>
          <p:nvPr>
            <p:extLst>
              <p:ext uri="{D42A27DB-BD31-4B8C-83A1-F6EECF244321}">
                <p14:modId xmlns:p14="http://schemas.microsoft.com/office/powerpoint/2010/main" val="2765776147"/>
              </p:ext>
            </p:extLst>
          </p:nvPr>
        </p:nvGraphicFramePr>
        <p:xfrm>
          <a:off x="1929256" y="5707379"/>
          <a:ext cx="5645503" cy="369332"/>
        </p:xfrm>
        <a:graphic>
          <a:graphicData uri="http://schemas.openxmlformats.org/presentationml/2006/ole">
            <mc:AlternateContent xmlns:mc="http://schemas.openxmlformats.org/markup-compatibility/2006">
              <mc:Choice xmlns:v="urn:schemas-microsoft-com:vml" Requires="v">
                <p:oleObj spid="_x0000_s58376" name="Equation" r:id="rId16" imgW="3060700" imgH="203200" progId="Equation.DSMT4">
                  <p:embed/>
                </p:oleObj>
              </mc:Choice>
              <mc:Fallback>
                <p:oleObj name="Equation" r:id="rId16" imgW="3060700" imgH="203200" progId="Equation.DSMT4">
                  <p:embed/>
                  <p:pic>
                    <p:nvPicPr>
                      <p:cNvPr id="0" name="Object 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29256" y="5707379"/>
                        <a:ext cx="5645503" cy="369332"/>
                      </a:xfrm>
                      <a:prstGeom prst="rect">
                        <a:avLst/>
                      </a:prstGeom>
                      <a:noFill/>
                    </p:spPr>
                  </p:pic>
                </p:oleObj>
              </mc:Fallback>
            </mc:AlternateContent>
          </a:graphicData>
        </a:graphic>
      </p:graphicFrame>
    </p:spTree>
    <p:extLst>
      <p:ext uri="{BB962C8B-B14F-4D97-AF65-F5344CB8AC3E}">
        <p14:creationId xmlns:p14="http://schemas.microsoft.com/office/powerpoint/2010/main" val="2217582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28</a:t>
            </a:fld>
            <a:r>
              <a:rPr kumimoji="0" lang="en-US" altLang="zh-CN" sz="1400" dirty="0">
                <a:latin typeface="Arial" panose="020B0604020202020204" pitchFamily="34" charset="0"/>
              </a:rPr>
              <a:t>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en-US" altLang="zh-CN" dirty="0"/>
              <a:t>SLAM</a:t>
            </a:r>
            <a:r>
              <a:rPr lang="zh-CN" altLang="en-US" dirty="0"/>
              <a:t>技术的基础理论</a:t>
            </a:r>
          </a:p>
        </p:txBody>
      </p:sp>
      <p:sp>
        <p:nvSpPr>
          <p:cNvPr id="4" name="矩形 3">
            <a:extLst>
              <a:ext uri="{FF2B5EF4-FFF2-40B4-BE49-F238E27FC236}">
                <a16:creationId xmlns:a16="http://schemas.microsoft.com/office/drawing/2014/main" id="{31BD421C-39B6-489A-AD04-4821CE52CA45}"/>
              </a:ext>
            </a:extLst>
          </p:cNvPr>
          <p:cNvSpPr/>
          <p:nvPr/>
        </p:nvSpPr>
        <p:spPr>
          <a:xfrm>
            <a:off x="4456793" y="1777895"/>
            <a:ext cx="3416320" cy="369332"/>
          </a:xfrm>
          <a:prstGeom prst="rect">
            <a:avLst/>
          </a:prstGeom>
        </p:spPr>
        <p:txBody>
          <a:bodyPr wrap="none">
            <a:spAutoFit/>
          </a:bodyPr>
          <a:lstStyle/>
          <a:p>
            <a:r>
              <a:rPr lang="zh-CN" altLang="zh-CN" dirty="0">
                <a:latin typeface="Times New Roman" panose="02020603050405020304" pitchFamily="18" charset="0"/>
                <a:ea typeface="楷体" panose="02010609060101010101" pitchFamily="49" charset="-122"/>
                <a:cs typeface="Times New Roman" panose="02020603050405020304" pitchFamily="18" charset="0"/>
              </a:rPr>
              <a:t>得到全局指标函数的改变量为：</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6" name="对象 5">
            <a:extLst>
              <a:ext uri="{FF2B5EF4-FFF2-40B4-BE49-F238E27FC236}">
                <a16:creationId xmlns:a16="http://schemas.microsoft.com/office/drawing/2014/main" id="{64A7D537-9B6D-42C5-A629-A52E77C0B728}"/>
              </a:ext>
            </a:extLst>
          </p:cNvPr>
          <p:cNvGraphicFramePr>
            <a:graphicFrameLocks noChangeAspect="1"/>
          </p:cNvGraphicFramePr>
          <p:nvPr>
            <p:extLst>
              <p:ext uri="{D42A27DB-BD31-4B8C-83A1-F6EECF244321}">
                <p14:modId xmlns:p14="http://schemas.microsoft.com/office/powerpoint/2010/main" val="909684421"/>
              </p:ext>
            </p:extLst>
          </p:nvPr>
        </p:nvGraphicFramePr>
        <p:xfrm>
          <a:off x="1909300" y="2181771"/>
          <a:ext cx="3943701" cy="735906"/>
        </p:xfrm>
        <a:graphic>
          <a:graphicData uri="http://schemas.openxmlformats.org/presentationml/2006/ole">
            <mc:AlternateContent xmlns:mc="http://schemas.openxmlformats.org/markup-compatibility/2006">
              <mc:Choice xmlns:v="urn:schemas-microsoft-com:vml" Requires="v">
                <p:oleObj spid="_x0000_s25985" name="Equation" r:id="rId4" imgW="1993900" imgH="368300" progId="Equation.DSMT4">
                  <p:embed/>
                </p:oleObj>
              </mc:Choice>
              <mc:Fallback>
                <p:oleObj name="Equation" r:id="rId4" imgW="1993900" imgH="3683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9300" y="2181771"/>
                        <a:ext cx="3943701" cy="735906"/>
                      </a:xfrm>
                      <a:prstGeom prst="rect">
                        <a:avLst/>
                      </a:prstGeom>
                      <a:noFill/>
                    </p:spPr>
                  </p:pic>
                </p:oleObj>
              </mc:Fallback>
            </mc:AlternateContent>
          </a:graphicData>
        </a:graphic>
      </p:graphicFrame>
      <p:sp>
        <p:nvSpPr>
          <p:cNvPr id="9" name="矩形 8">
            <a:extLst>
              <a:ext uri="{FF2B5EF4-FFF2-40B4-BE49-F238E27FC236}">
                <a16:creationId xmlns:a16="http://schemas.microsoft.com/office/drawing/2014/main" id="{3411D267-5CEE-4F4A-91FC-1958B0B69B43}"/>
              </a:ext>
            </a:extLst>
          </p:cNvPr>
          <p:cNvSpPr/>
          <p:nvPr/>
        </p:nvSpPr>
        <p:spPr>
          <a:xfrm>
            <a:off x="4345997" y="2908524"/>
            <a:ext cx="2683382" cy="369332"/>
          </a:xfrm>
          <a:prstGeom prst="rect">
            <a:avLst/>
          </a:prstGeom>
        </p:spPr>
        <p:txBody>
          <a:bodyPr wrap="square">
            <a:spAutoFit/>
          </a:bodyPr>
          <a:lstStyle/>
          <a:p>
            <a:r>
              <a:rPr lang="zh-CN" altLang="zh-CN" dirty="0">
                <a:latin typeface="Times New Roman" panose="02020603050405020304" pitchFamily="18" charset="0"/>
                <a:ea typeface="楷体" panose="02010609060101010101" pitchFamily="49" charset="-122"/>
                <a:cs typeface="Times New Roman" panose="02020603050405020304" pitchFamily="18" charset="0"/>
              </a:rPr>
              <a:t>令</a:t>
            </a:r>
            <a:r>
              <a:rPr lang="en-US" altLang="zh-CN" dirty="0">
                <a:latin typeface="Times New Roman" panose="02020603050405020304" pitchFamily="18" charset="0"/>
                <a:ea typeface="楷体" panose="02010609060101010101" pitchFamily="49" charset="-122"/>
                <a:cs typeface="Times New Roman" panose="02020603050405020304" pitchFamily="18" charset="0"/>
              </a:rPr>
              <a:t>ΔF(</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对</a:t>
            </a:r>
            <a:r>
              <a:rPr lang="en-US" altLang="zh-CN" dirty="0">
                <a:latin typeface="Times New Roman" panose="02020603050405020304" pitchFamily="18" charset="0"/>
                <a:ea typeface="楷体" panose="02010609060101010101" pitchFamily="49" charset="-122"/>
                <a:cs typeface="Times New Roman" panose="02020603050405020304" pitchFamily="18" charset="0"/>
              </a:rPr>
              <a:t>Δ</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X</a:t>
            </a:r>
            <a:r>
              <a:rPr lang="zh-CN" altLang="zh-CN" dirty="0">
                <a:latin typeface="Times New Roman" panose="02020603050405020304" pitchFamily="18" charset="0"/>
                <a:ea typeface="楷体" panose="02010609060101010101" pitchFamily="49" charset="-122"/>
                <a:cs typeface="Times New Roman" panose="02020603050405020304" pitchFamily="18" charset="0"/>
              </a:rPr>
              <a:t>的导数为零</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13" name="对象 12">
            <a:extLst>
              <a:ext uri="{FF2B5EF4-FFF2-40B4-BE49-F238E27FC236}">
                <a16:creationId xmlns:a16="http://schemas.microsoft.com/office/drawing/2014/main" id="{BFDEF262-29FF-480D-A0D0-A0CA600C4142}"/>
              </a:ext>
            </a:extLst>
          </p:cNvPr>
          <p:cNvGraphicFramePr>
            <a:graphicFrameLocks noChangeAspect="1"/>
          </p:cNvGraphicFramePr>
          <p:nvPr>
            <p:extLst>
              <p:ext uri="{D42A27DB-BD31-4B8C-83A1-F6EECF244321}">
                <p14:modId xmlns:p14="http://schemas.microsoft.com/office/powerpoint/2010/main" val="1463378032"/>
              </p:ext>
            </p:extLst>
          </p:nvPr>
        </p:nvGraphicFramePr>
        <p:xfrm>
          <a:off x="1913812" y="3393224"/>
          <a:ext cx="3773876" cy="735906"/>
        </p:xfrm>
        <a:graphic>
          <a:graphicData uri="http://schemas.openxmlformats.org/presentationml/2006/ole">
            <mc:AlternateContent xmlns:mc="http://schemas.openxmlformats.org/markup-compatibility/2006">
              <mc:Choice xmlns:v="urn:schemas-microsoft-com:vml" Requires="v">
                <p:oleObj spid="_x0000_s25986" name="Equation" r:id="rId6" imgW="1905000" imgH="368300" progId="Equation.DSMT4">
                  <p:embed/>
                </p:oleObj>
              </mc:Choice>
              <mc:Fallback>
                <p:oleObj name="Equation" r:id="rId6" imgW="1905000" imgH="36830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3812" y="3393224"/>
                        <a:ext cx="3773876" cy="735906"/>
                      </a:xfrm>
                      <a:prstGeom prst="rect">
                        <a:avLst/>
                      </a:prstGeom>
                      <a:noFill/>
                    </p:spPr>
                  </p:pic>
                </p:oleObj>
              </mc:Fallback>
            </mc:AlternateContent>
          </a:graphicData>
        </a:graphic>
      </p:graphicFrame>
      <p:sp>
        <p:nvSpPr>
          <p:cNvPr id="15" name="矩形 14">
            <a:extLst>
              <a:ext uri="{FF2B5EF4-FFF2-40B4-BE49-F238E27FC236}">
                <a16:creationId xmlns:a16="http://schemas.microsoft.com/office/drawing/2014/main" id="{38D871D1-B8C0-4046-8B67-773720037337}"/>
              </a:ext>
            </a:extLst>
          </p:cNvPr>
          <p:cNvSpPr/>
          <p:nvPr/>
        </p:nvSpPr>
        <p:spPr>
          <a:xfrm>
            <a:off x="729887" y="4172680"/>
            <a:ext cx="7143226" cy="923330"/>
          </a:xfrm>
          <a:prstGeom prst="rect">
            <a:avLst/>
          </a:prstGeom>
        </p:spPr>
        <p:txBody>
          <a:bodyPr wrap="square">
            <a:spAutoFi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这</a:t>
            </a:r>
            <a:r>
              <a:rPr lang="zh-CN" altLang="zh-CN" dirty="0">
                <a:latin typeface="Times New Roman" panose="02020603050405020304" pitchFamily="18" charset="0"/>
                <a:ea typeface="楷体" panose="02010609060101010101" pitchFamily="49" charset="-122"/>
                <a:cs typeface="Times New Roman" panose="02020603050405020304" pitchFamily="18" charset="0"/>
              </a:rPr>
              <a:t>是一个以</a:t>
            </a:r>
            <a:r>
              <a:rPr lang="en-US" altLang="zh-CN" dirty="0">
                <a:latin typeface="Times New Roman" panose="02020603050405020304" pitchFamily="18" charset="0"/>
                <a:ea typeface="楷体" panose="02010609060101010101" pitchFamily="49" charset="-122"/>
                <a:cs typeface="Times New Roman" panose="02020603050405020304" pitchFamily="18" charset="0"/>
              </a:rPr>
              <a:t>Δ</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X</a:t>
            </a:r>
            <a:r>
              <a:rPr lang="zh-CN" altLang="zh-CN" dirty="0">
                <a:latin typeface="Times New Roman" panose="02020603050405020304" pitchFamily="18" charset="0"/>
                <a:ea typeface="楷体" panose="02010609060101010101" pitchFamily="49" charset="-122"/>
                <a:cs typeface="Times New Roman" panose="02020603050405020304" pitchFamily="18" charset="0"/>
              </a:rPr>
              <a:t>为变量的线性方程组，理论上只要可以得到雅克比矩阵的值就可以解出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Δ</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i="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dirty="0">
                <a:latin typeface="Times New Roman" panose="02020603050405020304" pitchFamily="18" charset="0"/>
                <a:ea typeface="楷体" panose="02010609060101010101" pitchFamily="49" charset="-122"/>
                <a:cs typeface="Times New Roman" panose="02020603050405020304" pitchFamily="18" charset="0"/>
              </a:rPr>
              <a:t>然而，在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SLAM</a:t>
            </a:r>
            <a:r>
              <a:rPr lang="zh-CN" altLang="zh-CN" dirty="0">
                <a:latin typeface="Times New Roman" panose="02020603050405020304" pitchFamily="18" charset="0"/>
                <a:ea typeface="楷体" panose="02010609060101010101" pitchFamily="49" charset="-122"/>
                <a:cs typeface="Times New Roman" panose="02020603050405020304" pitchFamily="18" charset="0"/>
              </a:rPr>
              <a:t>任务中，全局优化涉及到的顶点数量通常非常庞大。</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8" name="矩形 17">
            <a:extLst>
              <a:ext uri="{FF2B5EF4-FFF2-40B4-BE49-F238E27FC236}">
                <a16:creationId xmlns:a16="http://schemas.microsoft.com/office/drawing/2014/main" id="{406D25CD-6848-4AAF-B241-4BEFF595A7DB}"/>
              </a:ext>
            </a:extLst>
          </p:cNvPr>
          <p:cNvSpPr/>
          <p:nvPr/>
        </p:nvSpPr>
        <p:spPr>
          <a:xfrm>
            <a:off x="1438749" y="5762618"/>
            <a:ext cx="6266501" cy="369332"/>
          </a:xfrm>
          <a:prstGeom prst="rect">
            <a:avLst/>
          </a:prstGeom>
        </p:spPr>
        <p:txBody>
          <a:bodyPr wrap="square">
            <a:spAutoFi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开源代码库</a:t>
            </a:r>
            <a:r>
              <a:rPr lang="en-US" altLang="zh-CN" dirty="0">
                <a:latin typeface="Times New Roman" panose="02020603050405020304" pitchFamily="18" charset="0"/>
                <a:ea typeface="楷体" panose="02010609060101010101" pitchFamily="49" charset="-122"/>
                <a:cs typeface="Times New Roman" panose="02020603050405020304" pitchFamily="18" charset="0"/>
              </a:rPr>
              <a:t>g2o</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SBA</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PCG</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CSparse</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Cholmod</a:t>
            </a:r>
            <a:r>
              <a:rPr lang="zh-CN" altLang="zh-CN" dirty="0">
                <a:latin typeface="Times New Roman" panose="02020603050405020304" pitchFamily="18" charset="0"/>
                <a:ea typeface="楷体" panose="02010609060101010101" pitchFamily="49" charset="-122"/>
                <a:cs typeface="Times New Roman" panose="02020603050405020304" pitchFamily="18" charset="0"/>
              </a:rPr>
              <a:t>等</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工具求解</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10" name="对象 9">
            <a:extLst>
              <a:ext uri="{FF2B5EF4-FFF2-40B4-BE49-F238E27FC236}">
                <a16:creationId xmlns:a16="http://schemas.microsoft.com/office/drawing/2014/main" id="{C88369FC-973E-43AA-8C80-652082229054}"/>
              </a:ext>
            </a:extLst>
          </p:cNvPr>
          <p:cNvGraphicFramePr>
            <a:graphicFrameLocks noChangeAspect="1"/>
          </p:cNvGraphicFramePr>
          <p:nvPr>
            <p:extLst>
              <p:ext uri="{D42A27DB-BD31-4B8C-83A1-F6EECF244321}">
                <p14:modId xmlns:p14="http://schemas.microsoft.com/office/powerpoint/2010/main" val="1570574426"/>
              </p:ext>
            </p:extLst>
          </p:nvPr>
        </p:nvGraphicFramePr>
        <p:xfrm>
          <a:off x="1077274" y="1174757"/>
          <a:ext cx="6525532" cy="426904"/>
        </p:xfrm>
        <a:graphic>
          <a:graphicData uri="http://schemas.openxmlformats.org/presentationml/2006/ole">
            <mc:AlternateContent xmlns:mc="http://schemas.openxmlformats.org/markup-compatibility/2006">
              <mc:Choice xmlns:v="urn:schemas-microsoft-com:vml" Requires="v">
                <p:oleObj spid="_x0000_s25987" name="Equation" r:id="rId8" imgW="3060700" imgH="203200" progId="Equation.DSMT4">
                  <p:embed/>
                </p:oleObj>
              </mc:Choice>
              <mc:Fallback>
                <p:oleObj name="Equation" r:id="rId8" imgW="3060700" imgH="203200" progId="Equation.DSMT4">
                  <p:embed/>
                  <p:pic>
                    <p:nvPicPr>
                      <p:cNvPr id="24" name="对象 23">
                        <a:extLst>
                          <a:ext uri="{FF2B5EF4-FFF2-40B4-BE49-F238E27FC236}">
                            <a16:creationId xmlns:a16="http://schemas.microsoft.com/office/drawing/2014/main" id="{176B3EE7-1AE8-4CDE-82E2-70691B6EA7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7274" y="1174757"/>
                        <a:ext cx="6525532" cy="426904"/>
                      </a:xfrm>
                      <a:prstGeom prst="rect">
                        <a:avLst/>
                      </a:prstGeom>
                      <a:noFill/>
                    </p:spPr>
                  </p:pic>
                </p:oleObj>
              </mc:Fallback>
            </mc:AlternateContent>
          </a:graphicData>
        </a:graphic>
      </p:graphicFrame>
      <p:sp>
        <p:nvSpPr>
          <p:cNvPr id="3" name="箭头: 下 2">
            <a:extLst>
              <a:ext uri="{FF2B5EF4-FFF2-40B4-BE49-F238E27FC236}">
                <a16:creationId xmlns:a16="http://schemas.microsoft.com/office/drawing/2014/main" id="{3573DAB8-52E4-444B-A53D-7429642C7E7A}"/>
              </a:ext>
            </a:extLst>
          </p:cNvPr>
          <p:cNvSpPr/>
          <p:nvPr/>
        </p:nvSpPr>
        <p:spPr bwMode="auto">
          <a:xfrm>
            <a:off x="3533063" y="1643735"/>
            <a:ext cx="324562" cy="551636"/>
          </a:xfrm>
          <a:prstGeom prst="downArrow">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itchFamily="34" charset="0"/>
              <a:ea typeface="宋体" pitchFamily="2" charset="-122"/>
            </a:endParaRPr>
          </a:p>
        </p:txBody>
      </p:sp>
      <p:sp>
        <p:nvSpPr>
          <p:cNvPr id="12" name="箭头: 下 11">
            <a:extLst>
              <a:ext uri="{FF2B5EF4-FFF2-40B4-BE49-F238E27FC236}">
                <a16:creationId xmlns:a16="http://schemas.microsoft.com/office/drawing/2014/main" id="{376C5BB5-B675-4F72-93EF-0D75B3988640}"/>
              </a:ext>
            </a:extLst>
          </p:cNvPr>
          <p:cNvSpPr/>
          <p:nvPr/>
        </p:nvSpPr>
        <p:spPr bwMode="auto">
          <a:xfrm>
            <a:off x="3556588" y="2965302"/>
            <a:ext cx="324562" cy="547378"/>
          </a:xfrm>
          <a:prstGeom prst="downArrow">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itchFamily="34" charset="0"/>
              <a:ea typeface="宋体" pitchFamily="2" charset="-122"/>
            </a:endParaRPr>
          </a:p>
        </p:txBody>
      </p:sp>
      <p:sp>
        <p:nvSpPr>
          <p:cNvPr id="14" name="箭头: 下 13">
            <a:extLst>
              <a:ext uri="{FF2B5EF4-FFF2-40B4-BE49-F238E27FC236}">
                <a16:creationId xmlns:a16="http://schemas.microsoft.com/office/drawing/2014/main" id="{E18E62A6-F140-42C6-9E57-F8882C76771B}"/>
              </a:ext>
            </a:extLst>
          </p:cNvPr>
          <p:cNvSpPr/>
          <p:nvPr/>
        </p:nvSpPr>
        <p:spPr bwMode="auto">
          <a:xfrm>
            <a:off x="3476188" y="5023954"/>
            <a:ext cx="324562" cy="547378"/>
          </a:xfrm>
          <a:prstGeom prst="downArrow">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itchFamily="34" charset="0"/>
              <a:ea typeface="宋体" pitchFamily="2" charset="-122"/>
            </a:endParaRPr>
          </a:p>
        </p:txBody>
      </p:sp>
      <p:sp>
        <p:nvSpPr>
          <p:cNvPr id="5" name="矩形 4">
            <a:extLst>
              <a:ext uri="{FF2B5EF4-FFF2-40B4-BE49-F238E27FC236}">
                <a16:creationId xmlns:a16="http://schemas.microsoft.com/office/drawing/2014/main" id="{3552A18F-326D-4F6D-B6BD-6E1987BA6BCA}"/>
              </a:ext>
            </a:extLst>
          </p:cNvPr>
          <p:cNvSpPr/>
          <p:nvPr/>
        </p:nvSpPr>
        <p:spPr>
          <a:xfrm>
            <a:off x="3963159" y="5080922"/>
            <a:ext cx="4570482" cy="369332"/>
          </a:xfrm>
          <a:prstGeom prst="rect">
            <a:avLst/>
          </a:prstGeom>
        </p:spPr>
        <p:txBody>
          <a:bodyPr wrap="none">
            <a:spAutoFit/>
          </a:bodyPr>
          <a:lstStyle/>
          <a:p>
            <a:r>
              <a:rPr lang="zh-CN" altLang="en-US" dirty="0">
                <a:latin typeface="楷体" panose="02010609060101010101" pitchFamily="49" charset="-122"/>
                <a:ea typeface="楷体" panose="02010609060101010101" pitchFamily="49" charset="-122"/>
                <a:cs typeface="Times New Roman" panose="02020603050405020304" pitchFamily="18" charset="0"/>
              </a:rPr>
              <a:t>不全连通和稀疏性使得问题的求解成为可能</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894230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29</a:t>
            </a:fld>
            <a:r>
              <a:rPr kumimoji="0" lang="en-US" altLang="zh-CN" sz="1400" dirty="0">
                <a:latin typeface="Arial" panose="020B0604020202020204" pitchFamily="34" charset="0"/>
              </a:rPr>
              <a:t>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en-US" altLang="zh-CN" dirty="0"/>
              <a:t>SLAM</a:t>
            </a:r>
            <a:r>
              <a:rPr lang="zh-CN" altLang="en-US" dirty="0"/>
              <a:t>技术的基础理论</a:t>
            </a:r>
          </a:p>
        </p:txBody>
      </p:sp>
      <p:sp>
        <p:nvSpPr>
          <p:cNvPr id="3" name="矩形 2">
            <a:extLst>
              <a:ext uri="{FF2B5EF4-FFF2-40B4-BE49-F238E27FC236}">
                <a16:creationId xmlns:a16="http://schemas.microsoft.com/office/drawing/2014/main" id="{01805F54-2D81-4D2C-A83E-997895533316}"/>
              </a:ext>
            </a:extLst>
          </p:cNvPr>
          <p:cNvSpPr/>
          <p:nvPr/>
        </p:nvSpPr>
        <p:spPr>
          <a:xfrm>
            <a:off x="837545" y="1169421"/>
            <a:ext cx="5473817" cy="369332"/>
          </a:xfrm>
          <a:prstGeom prst="rect">
            <a:avLst/>
          </a:prstGeom>
        </p:spPr>
        <p:txBody>
          <a:bodyPr wrap="squar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最后，简单总结一下基于图优化的</a:t>
            </a:r>
            <a:r>
              <a:rPr lang="en-US" altLang="zh-CN" dirty="0">
                <a:latin typeface="Times New Roman" panose="02020603050405020304" pitchFamily="18" charset="0"/>
                <a:ea typeface="宋体" panose="02010600030101010101" pitchFamily="2" charset="-122"/>
              </a:rPr>
              <a:t>SLAM</a:t>
            </a:r>
            <a:r>
              <a:rPr lang="zh-CN" altLang="zh-CN" dirty="0">
                <a:latin typeface="Times New Roman" panose="02020603050405020304" pitchFamily="18" charset="0"/>
                <a:ea typeface="宋体" panose="02010600030101010101" pitchFamily="2" charset="-122"/>
                <a:cs typeface="Times New Roman" panose="02020603050405020304" pitchFamily="18" charset="0"/>
              </a:rPr>
              <a:t>步骤：</a:t>
            </a:r>
            <a:endParaRPr lang="zh-CN" altLang="en-US" dirty="0"/>
          </a:p>
        </p:txBody>
      </p:sp>
      <p:sp>
        <p:nvSpPr>
          <p:cNvPr id="6" name="直线 3">
            <a:extLst>
              <a:ext uri="{FF2B5EF4-FFF2-40B4-BE49-F238E27FC236}">
                <a16:creationId xmlns:a16="http://schemas.microsoft.com/office/drawing/2014/main" id="{48308046-5B2D-4759-BB82-B977E48B7468}"/>
              </a:ext>
            </a:extLst>
          </p:cNvPr>
          <p:cNvSpPr>
            <a:spLocks noChangeShapeType="1"/>
          </p:cNvSpPr>
          <p:nvPr/>
        </p:nvSpPr>
        <p:spPr bwMode="auto">
          <a:xfrm>
            <a:off x="1394247" y="2330028"/>
            <a:ext cx="0" cy="3935324"/>
          </a:xfrm>
          <a:prstGeom prst="line">
            <a:avLst/>
          </a:prstGeom>
          <a:noFill/>
          <a:ln w="1905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808080">
                      <a:gamma/>
                      <a:shade val="60000"/>
                      <a:invGamma/>
                    </a:srgbClr>
                  </a:outerShdw>
                </a:effectLst>
              </a14:hiddenEffects>
            </a:ext>
          </a:extLst>
        </p:spPr>
        <p:txBody>
          <a:bodyPr/>
          <a:lstStyle/>
          <a:p>
            <a:endParaRPr lang="zh-CN" altLang="en-US"/>
          </a:p>
        </p:txBody>
      </p:sp>
      <p:grpSp>
        <p:nvGrpSpPr>
          <p:cNvPr id="7" name="Group 3">
            <a:extLst>
              <a:ext uri="{FF2B5EF4-FFF2-40B4-BE49-F238E27FC236}">
                <a16:creationId xmlns:a16="http://schemas.microsoft.com/office/drawing/2014/main" id="{3B787F68-CA4B-47C2-BF81-C697322FFB62}"/>
              </a:ext>
            </a:extLst>
          </p:cNvPr>
          <p:cNvGrpSpPr/>
          <p:nvPr/>
        </p:nvGrpSpPr>
        <p:grpSpPr bwMode="auto">
          <a:xfrm>
            <a:off x="764010" y="1953791"/>
            <a:ext cx="1245765" cy="482600"/>
            <a:chOff x="816" y="2304"/>
            <a:chExt cx="1440" cy="448"/>
          </a:xfrm>
        </p:grpSpPr>
        <p:sp>
          <p:nvSpPr>
            <p:cNvPr id="8" name="Freeform 4">
              <a:extLst>
                <a:ext uri="{FF2B5EF4-FFF2-40B4-BE49-F238E27FC236}">
                  <a16:creationId xmlns:a16="http://schemas.microsoft.com/office/drawing/2014/main" id="{B0A5156B-4B64-4ED1-ACDF-F56BA4F10787}"/>
                </a:ext>
              </a:extLst>
            </p:cNvPr>
            <p:cNvSpPr/>
            <p:nvPr/>
          </p:nvSpPr>
          <p:spPr bwMode="gray">
            <a:xfrm>
              <a:off x="901" y="2562"/>
              <a:ext cx="1270" cy="190"/>
            </a:xfrm>
            <a:custGeom>
              <a:avLst/>
              <a:gdLst>
                <a:gd name="T0" fmla="*/ 1270 w 1120"/>
                <a:gd name="T1" fmla="*/ 190 h 252"/>
                <a:gd name="T2" fmla="*/ 1265 w 1120"/>
                <a:gd name="T3" fmla="*/ 188 h 252"/>
                <a:gd name="T4" fmla="*/ 1247 w 1120"/>
                <a:gd name="T5" fmla="*/ 185 h 252"/>
                <a:gd name="T6" fmla="*/ 1218 w 1120"/>
                <a:gd name="T7" fmla="*/ 181 h 252"/>
                <a:gd name="T8" fmla="*/ 1177 w 1120"/>
                <a:gd name="T9" fmla="*/ 175 h 252"/>
                <a:gd name="T10" fmla="*/ 1125 w 1120"/>
                <a:gd name="T11" fmla="*/ 167 h 252"/>
                <a:gd name="T12" fmla="*/ 1064 w 1120"/>
                <a:gd name="T13" fmla="*/ 160 h 252"/>
                <a:gd name="T14" fmla="*/ 993 w 1120"/>
                <a:gd name="T15" fmla="*/ 154 h 252"/>
                <a:gd name="T16" fmla="*/ 914 w 1120"/>
                <a:gd name="T17" fmla="*/ 148 h 252"/>
                <a:gd name="T18" fmla="*/ 828 w 1120"/>
                <a:gd name="T19" fmla="*/ 143 h 252"/>
                <a:gd name="T20" fmla="*/ 733 w 1120"/>
                <a:gd name="T21" fmla="*/ 139 h 252"/>
                <a:gd name="T22" fmla="*/ 630 w 1120"/>
                <a:gd name="T23" fmla="*/ 139 h 252"/>
                <a:gd name="T24" fmla="*/ 528 w 1120"/>
                <a:gd name="T25" fmla="*/ 139 h 252"/>
                <a:gd name="T26" fmla="*/ 435 w 1120"/>
                <a:gd name="T27" fmla="*/ 143 h 252"/>
                <a:gd name="T28" fmla="*/ 349 w 1120"/>
                <a:gd name="T29" fmla="*/ 148 h 252"/>
                <a:gd name="T30" fmla="*/ 270 w 1120"/>
                <a:gd name="T31" fmla="*/ 154 h 252"/>
                <a:gd name="T32" fmla="*/ 202 w 1120"/>
                <a:gd name="T33" fmla="*/ 160 h 252"/>
                <a:gd name="T34" fmla="*/ 143 w 1120"/>
                <a:gd name="T35" fmla="*/ 167 h 252"/>
                <a:gd name="T36" fmla="*/ 93 w 1120"/>
                <a:gd name="T37" fmla="*/ 175 h 252"/>
                <a:gd name="T38" fmla="*/ 52 w 1120"/>
                <a:gd name="T39" fmla="*/ 181 h 252"/>
                <a:gd name="T40" fmla="*/ 23 w 1120"/>
                <a:gd name="T41" fmla="*/ 185 h 252"/>
                <a:gd name="T42" fmla="*/ 7 w 1120"/>
                <a:gd name="T43" fmla="*/ 188 h 252"/>
                <a:gd name="T44" fmla="*/ 0 w 1120"/>
                <a:gd name="T45" fmla="*/ 190 h 252"/>
                <a:gd name="T46" fmla="*/ 0 w 1120"/>
                <a:gd name="T47" fmla="*/ 47 h 252"/>
                <a:gd name="T48" fmla="*/ 635 w 1120"/>
                <a:gd name="T49" fmla="*/ 0 h 252"/>
                <a:gd name="T50" fmla="*/ 1270 w 1120"/>
                <a:gd name="T51" fmla="*/ 47 h 252"/>
                <a:gd name="T52" fmla="*/ 1270 w 1120"/>
                <a:gd name="T53" fmla="*/ 190 h 252"/>
                <a:gd name="T54" fmla="*/ 1270 w 1120"/>
                <a:gd name="T55" fmla="*/ 190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a:solidFill>
                  <a:schemeClr val="bg1"/>
                </a:solidFill>
                <a:latin typeface="Calibri" panose="020F0502020204030204" pitchFamily="34" charset="0"/>
                <a:ea typeface="宋体" panose="02010600030101010101" pitchFamily="2" charset="-122"/>
                <a:cs typeface="Arial" panose="020B0604020202020204" pitchFamily="34" charset="0"/>
              </a:endParaRPr>
            </a:p>
          </p:txBody>
        </p:sp>
        <p:sp>
          <p:nvSpPr>
            <p:cNvPr id="9" name="Rectangle 5">
              <a:extLst>
                <a:ext uri="{FF2B5EF4-FFF2-40B4-BE49-F238E27FC236}">
                  <a16:creationId xmlns:a16="http://schemas.microsoft.com/office/drawing/2014/main" id="{BCA88250-8214-401E-8AFC-3103A1A49CA5}"/>
                </a:ext>
              </a:extLst>
            </p:cNvPr>
            <p:cNvSpPr>
              <a:spLocks noChangeArrowheads="1"/>
            </p:cNvSpPr>
            <p:nvPr/>
          </p:nvSpPr>
          <p:spPr bwMode="gray">
            <a:xfrm>
              <a:off x="816" y="2304"/>
              <a:ext cx="1440" cy="393"/>
            </a:xfrm>
            <a:prstGeom prst="rect">
              <a:avLst/>
            </a:prstGeom>
            <a:gradFill rotWithShape="1">
              <a:gsLst>
                <a:gs pos="0">
                  <a:schemeClr val="hlink"/>
                </a:gs>
                <a:gs pos="100000">
                  <a:schemeClr val="hlink">
                    <a:gamma/>
                    <a:tint val="63529"/>
                    <a:invGamma/>
                  </a:schemeClr>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zh-CN" altLang="en-US" b="1" dirty="0">
                  <a:solidFill>
                    <a:schemeClr val="bg1"/>
                  </a:solidFill>
                  <a:effectLst>
                    <a:outerShdw blurRad="38100" dist="38100" dir="2700000" algn="tl">
                      <a:srgbClr val="000000"/>
                    </a:outerShdw>
                  </a:effectLst>
                  <a:latin typeface="Calibri" panose="020F0502020204030204" pitchFamily="34" charset="0"/>
                  <a:ea typeface="宋体" panose="02010600030101010101" pitchFamily="2" charset="-122"/>
                  <a:cs typeface="Arial" panose="020B0604020202020204" pitchFamily="34" charset="0"/>
                </a:rPr>
                <a:t>步骤</a:t>
              </a:r>
              <a:r>
                <a:rPr lang="en-US" altLang="zh-CN" b="1" dirty="0">
                  <a:solidFill>
                    <a:schemeClr val="bg1"/>
                  </a:solidFill>
                  <a:effectLst>
                    <a:outerShdw blurRad="38100" dist="38100" dir="2700000" algn="tl">
                      <a:srgbClr val="000000"/>
                    </a:outerShdw>
                  </a:effectLst>
                  <a:latin typeface="Calibri" panose="020F0502020204030204" pitchFamily="34" charset="0"/>
                  <a:ea typeface="宋体" panose="02010600030101010101" pitchFamily="2" charset="-122"/>
                  <a:cs typeface="Arial" panose="020B0604020202020204" pitchFamily="34" charset="0"/>
                </a:rPr>
                <a:t>1</a:t>
              </a:r>
              <a:r>
                <a:rPr lang="zh-CN" altLang="en-US" b="1" dirty="0">
                  <a:solidFill>
                    <a:schemeClr val="bg1"/>
                  </a:solidFill>
                  <a:effectLst>
                    <a:outerShdw blurRad="38100" dist="38100" dir="2700000" algn="tl">
                      <a:srgbClr val="000000"/>
                    </a:outerShdw>
                  </a:effectLst>
                  <a:latin typeface="Calibri" panose="020F0502020204030204" pitchFamily="34" charset="0"/>
                  <a:ea typeface="宋体" panose="02010600030101010101" pitchFamily="2" charset="-122"/>
                  <a:cs typeface="Arial" panose="020B0604020202020204" pitchFamily="34" charset="0"/>
                </a:rPr>
                <a:t>：</a:t>
              </a:r>
              <a:endParaRPr lang="en-US" altLang="zh-CN" b="1" dirty="0">
                <a:solidFill>
                  <a:schemeClr val="bg1"/>
                </a:solidFill>
                <a:effectLst>
                  <a:outerShdw blurRad="38100" dist="38100" dir="2700000" algn="tl">
                    <a:srgbClr val="000000"/>
                  </a:outerShdw>
                </a:effectLst>
                <a:latin typeface="Calibri" panose="020F0502020204030204" pitchFamily="34" charset="0"/>
                <a:ea typeface="宋体" panose="02010600030101010101" pitchFamily="2" charset="-122"/>
                <a:cs typeface="Arial" panose="020B0604020202020204" pitchFamily="34" charset="0"/>
              </a:endParaRPr>
            </a:p>
          </p:txBody>
        </p:sp>
      </p:grpSp>
      <p:grpSp>
        <p:nvGrpSpPr>
          <p:cNvPr id="10" name="Group 6">
            <a:extLst>
              <a:ext uri="{FF2B5EF4-FFF2-40B4-BE49-F238E27FC236}">
                <a16:creationId xmlns:a16="http://schemas.microsoft.com/office/drawing/2014/main" id="{3397FD57-7641-497D-86EA-F39AEE83F4F3}"/>
              </a:ext>
            </a:extLst>
          </p:cNvPr>
          <p:cNvGrpSpPr/>
          <p:nvPr/>
        </p:nvGrpSpPr>
        <p:grpSpPr bwMode="auto">
          <a:xfrm>
            <a:off x="764010" y="2734841"/>
            <a:ext cx="1245765" cy="482600"/>
            <a:chOff x="816" y="2304"/>
            <a:chExt cx="1440" cy="448"/>
          </a:xfrm>
        </p:grpSpPr>
        <p:sp>
          <p:nvSpPr>
            <p:cNvPr id="11" name="Freeform 7">
              <a:extLst>
                <a:ext uri="{FF2B5EF4-FFF2-40B4-BE49-F238E27FC236}">
                  <a16:creationId xmlns:a16="http://schemas.microsoft.com/office/drawing/2014/main" id="{7735B264-0482-44AB-8902-5C4FC4405CE6}"/>
                </a:ext>
              </a:extLst>
            </p:cNvPr>
            <p:cNvSpPr/>
            <p:nvPr/>
          </p:nvSpPr>
          <p:spPr bwMode="gray">
            <a:xfrm>
              <a:off x="901" y="2562"/>
              <a:ext cx="1270" cy="190"/>
            </a:xfrm>
            <a:custGeom>
              <a:avLst/>
              <a:gdLst>
                <a:gd name="T0" fmla="*/ 1270 w 1120"/>
                <a:gd name="T1" fmla="*/ 190 h 252"/>
                <a:gd name="T2" fmla="*/ 1265 w 1120"/>
                <a:gd name="T3" fmla="*/ 188 h 252"/>
                <a:gd name="T4" fmla="*/ 1247 w 1120"/>
                <a:gd name="T5" fmla="*/ 185 h 252"/>
                <a:gd name="T6" fmla="*/ 1218 w 1120"/>
                <a:gd name="T7" fmla="*/ 181 h 252"/>
                <a:gd name="T8" fmla="*/ 1177 w 1120"/>
                <a:gd name="T9" fmla="*/ 175 h 252"/>
                <a:gd name="T10" fmla="*/ 1125 w 1120"/>
                <a:gd name="T11" fmla="*/ 167 h 252"/>
                <a:gd name="T12" fmla="*/ 1064 w 1120"/>
                <a:gd name="T13" fmla="*/ 160 h 252"/>
                <a:gd name="T14" fmla="*/ 993 w 1120"/>
                <a:gd name="T15" fmla="*/ 154 h 252"/>
                <a:gd name="T16" fmla="*/ 914 w 1120"/>
                <a:gd name="T17" fmla="*/ 148 h 252"/>
                <a:gd name="T18" fmla="*/ 828 w 1120"/>
                <a:gd name="T19" fmla="*/ 143 h 252"/>
                <a:gd name="T20" fmla="*/ 733 w 1120"/>
                <a:gd name="T21" fmla="*/ 139 h 252"/>
                <a:gd name="T22" fmla="*/ 630 w 1120"/>
                <a:gd name="T23" fmla="*/ 139 h 252"/>
                <a:gd name="T24" fmla="*/ 528 w 1120"/>
                <a:gd name="T25" fmla="*/ 139 h 252"/>
                <a:gd name="T26" fmla="*/ 435 w 1120"/>
                <a:gd name="T27" fmla="*/ 143 h 252"/>
                <a:gd name="T28" fmla="*/ 349 w 1120"/>
                <a:gd name="T29" fmla="*/ 148 h 252"/>
                <a:gd name="T30" fmla="*/ 270 w 1120"/>
                <a:gd name="T31" fmla="*/ 154 h 252"/>
                <a:gd name="T32" fmla="*/ 202 w 1120"/>
                <a:gd name="T33" fmla="*/ 160 h 252"/>
                <a:gd name="T34" fmla="*/ 143 w 1120"/>
                <a:gd name="T35" fmla="*/ 167 h 252"/>
                <a:gd name="T36" fmla="*/ 93 w 1120"/>
                <a:gd name="T37" fmla="*/ 175 h 252"/>
                <a:gd name="T38" fmla="*/ 52 w 1120"/>
                <a:gd name="T39" fmla="*/ 181 h 252"/>
                <a:gd name="T40" fmla="*/ 23 w 1120"/>
                <a:gd name="T41" fmla="*/ 185 h 252"/>
                <a:gd name="T42" fmla="*/ 7 w 1120"/>
                <a:gd name="T43" fmla="*/ 188 h 252"/>
                <a:gd name="T44" fmla="*/ 0 w 1120"/>
                <a:gd name="T45" fmla="*/ 190 h 252"/>
                <a:gd name="T46" fmla="*/ 0 w 1120"/>
                <a:gd name="T47" fmla="*/ 47 h 252"/>
                <a:gd name="T48" fmla="*/ 635 w 1120"/>
                <a:gd name="T49" fmla="*/ 0 h 252"/>
                <a:gd name="T50" fmla="*/ 1270 w 1120"/>
                <a:gd name="T51" fmla="*/ 47 h 252"/>
                <a:gd name="T52" fmla="*/ 1270 w 1120"/>
                <a:gd name="T53" fmla="*/ 190 h 252"/>
                <a:gd name="T54" fmla="*/ 1270 w 1120"/>
                <a:gd name="T55" fmla="*/ 190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a:solidFill>
                  <a:schemeClr val="bg1"/>
                </a:solidFill>
                <a:latin typeface="Calibri" panose="020F0502020204030204" pitchFamily="34" charset="0"/>
                <a:ea typeface="宋体" panose="02010600030101010101" pitchFamily="2" charset="-122"/>
                <a:cs typeface="Arial" panose="020B0604020202020204" pitchFamily="34" charset="0"/>
              </a:endParaRPr>
            </a:p>
          </p:txBody>
        </p:sp>
        <p:sp>
          <p:nvSpPr>
            <p:cNvPr id="12" name="Rectangle 8">
              <a:extLst>
                <a:ext uri="{FF2B5EF4-FFF2-40B4-BE49-F238E27FC236}">
                  <a16:creationId xmlns:a16="http://schemas.microsoft.com/office/drawing/2014/main" id="{16042BC6-A553-41F1-A8A3-9047947923CA}"/>
                </a:ext>
              </a:extLst>
            </p:cNvPr>
            <p:cNvSpPr>
              <a:spLocks noChangeArrowheads="1"/>
            </p:cNvSpPr>
            <p:nvPr/>
          </p:nvSpPr>
          <p:spPr bwMode="gray">
            <a:xfrm>
              <a:off x="816" y="2304"/>
              <a:ext cx="1440" cy="393"/>
            </a:xfrm>
            <a:prstGeom prst="rect">
              <a:avLst/>
            </a:prstGeom>
            <a:gradFill rotWithShape="1">
              <a:gsLst>
                <a:gs pos="0">
                  <a:schemeClr val="folHlink"/>
                </a:gs>
                <a:gs pos="100000">
                  <a:schemeClr val="folHlink">
                    <a:gamma/>
                    <a:tint val="47451"/>
                    <a:invGamma/>
                  </a:schemeClr>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zh-CN" altLang="en-US" b="1" dirty="0">
                  <a:solidFill>
                    <a:schemeClr val="bg1"/>
                  </a:solidFill>
                  <a:effectLst>
                    <a:outerShdw blurRad="38100" dist="38100" dir="2700000" algn="tl">
                      <a:srgbClr val="000000"/>
                    </a:outerShdw>
                  </a:effectLst>
                  <a:latin typeface="Calibri" panose="020F0502020204030204" pitchFamily="34" charset="0"/>
                  <a:ea typeface="宋体" panose="02010600030101010101" pitchFamily="2" charset="-122"/>
                  <a:cs typeface="Arial" panose="020B0604020202020204" pitchFamily="34" charset="0"/>
                </a:rPr>
                <a:t>步骤</a:t>
              </a:r>
              <a:r>
                <a:rPr lang="en-US" altLang="zh-CN" b="1" dirty="0">
                  <a:solidFill>
                    <a:schemeClr val="bg1"/>
                  </a:solidFill>
                  <a:effectLst>
                    <a:outerShdw blurRad="38100" dist="38100" dir="2700000" algn="tl">
                      <a:srgbClr val="000000"/>
                    </a:outerShdw>
                  </a:effectLst>
                  <a:latin typeface="Calibri" panose="020F0502020204030204" pitchFamily="34" charset="0"/>
                  <a:ea typeface="宋体" panose="02010600030101010101" pitchFamily="2" charset="-122"/>
                  <a:cs typeface="Arial" panose="020B0604020202020204" pitchFamily="34" charset="0"/>
                </a:rPr>
                <a:t>2</a:t>
              </a:r>
              <a:r>
                <a:rPr lang="zh-CN" altLang="en-US" b="1" dirty="0">
                  <a:solidFill>
                    <a:schemeClr val="bg1"/>
                  </a:solidFill>
                  <a:effectLst>
                    <a:outerShdw blurRad="38100" dist="38100" dir="2700000" algn="tl">
                      <a:srgbClr val="000000"/>
                    </a:outerShdw>
                  </a:effectLst>
                  <a:latin typeface="Calibri" panose="020F0502020204030204" pitchFamily="34" charset="0"/>
                  <a:ea typeface="宋体" panose="02010600030101010101" pitchFamily="2" charset="-122"/>
                  <a:cs typeface="Arial" panose="020B0604020202020204" pitchFamily="34" charset="0"/>
                </a:rPr>
                <a:t>：</a:t>
              </a:r>
              <a:endParaRPr lang="en-US" altLang="zh-CN" b="1" dirty="0">
                <a:solidFill>
                  <a:schemeClr val="bg1"/>
                </a:solidFill>
                <a:effectLst>
                  <a:outerShdw blurRad="38100" dist="38100" dir="2700000" algn="tl">
                    <a:srgbClr val="000000"/>
                  </a:outerShdw>
                </a:effectLst>
                <a:latin typeface="Calibri" panose="020F0502020204030204" pitchFamily="34" charset="0"/>
                <a:ea typeface="宋体" panose="02010600030101010101" pitchFamily="2" charset="-122"/>
                <a:cs typeface="Arial" panose="020B0604020202020204" pitchFamily="34" charset="0"/>
              </a:endParaRPr>
            </a:p>
          </p:txBody>
        </p:sp>
      </p:grpSp>
      <p:grpSp>
        <p:nvGrpSpPr>
          <p:cNvPr id="13" name="Group 9">
            <a:extLst>
              <a:ext uri="{FF2B5EF4-FFF2-40B4-BE49-F238E27FC236}">
                <a16:creationId xmlns:a16="http://schemas.microsoft.com/office/drawing/2014/main" id="{BD9F2292-2AF5-4E12-8F60-31C82676E606}"/>
              </a:ext>
            </a:extLst>
          </p:cNvPr>
          <p:cNvGrpSpPr/>
          <p:nvPr/>
        </p:nvGrpSpPr>
        <p:grpSpPr bwMode="auto">
          <a:xfrm>
            <a:off x="764010" y="3468266"/>
            <a:ext cx="1245765" cy="482600"/>
            <a:chOff x="816" y="2304"/>
            <a:chExt cx="1440" cy="448"/>
          </a:xfrm>
        </p:grpSpPr>
        <p:sp>
          <p:nvSpPr>
            <p:cNvPr id="14" name="Freeform 10">
              <a:extLst>
                <a:ext uri="{FF2B5EF4-FFF2-40B4-BE49-F238E27FC236}">
                  <a16:creationId xmlns:a16="http://schemas.microsoft.com/office/drawing/2014/main" id="{50342F7A-E489-43EC-8918-998D319CC56F}"/>
                </a:ext>
              </a:extLst>
            </p:cNvPr>
            <p:cNvSpPr/>
            <p:nvPr/>
          </p:nvSpPr>
          <p:spPr bwMode="gray">
            <a:xfrm>
              <a:off x="901" y="2562"/>
              <a:ext cx="1270" cy="190"/>
            </a:xfrm>
            <a:custGeom>
              <a:avLst/>
              <a:gdLst>
                <a:gd name="T0" fmla="*/ 1270 w 1120"/>
                <a:gd name="T1" fmla="*/ 190 h 252"/>
                <a:gd name="T2" fmla="*/ 1265 w 1120"/>
                <a:gd name="T3" fmla="*/ 188 h 252"/>
                <a:gd name="T4" fmla="*/ 1247 w 1120"/>
                <a:gd name="T5" fmla="*/ 185 h 252"/>
                <a:gd name="T6" fmla="*/ 1218 w 1120"/>
                <a:gd name="T7" fmla="*/ 181 h 252"/>
                <a:gd name="T8" fmla="*/ 1177 w 1120"/>
                <a:gd name="T9" fmla="*/ 175 h 252"/>
                <a:gd name="T10" fmla="*/ 1125 w 1120"/>
                <a:gd name="T11" fmla="*/ 167 h 252"/>
                <a:gd name="T12" fmla="*/ 1064 w 1120"/>
                <a:gd name="T13" fmla="*/ 160 h 252"/>
                <a:gd name="T14" fmla="*/ 993 w 1120"/>
                <a:gd name="T15" fmla="*/ 154 h 252"/>
                <a:gd name="T16" fmla="*/ 914 w 1120"/>
                <a:gd name="T17" fmla="*/ 148 h 252"/>
                <a:gd name="T18" fmla="*/ 828 w 1120"/>
                <a:gd name="T19" fmla="*/ 143 h 252"/>
                <a:gd name="T20" fmla="*/ 733 w 1120"/>
                <a:gd name="T21" fmla="*/ 139 h 252"/>
                <a:gd name="T22" fmla="*/ 630 w 1120"/>
                <a:gd name="T23" fmla="*/ 139 h 252"/>
                <a:gd name="T24" fmla="*/ 528 w 1120"/>
                <a:gd name="T25" fmla="*/ 139 h 252"/>
                <a:gd name="T26" fmla="*/ 435 w 1120"/>
                <a:gd name="T27" fmla="*/ 143 h 252"/>
                <a:gd name="T28" fmla="*/ 349 w 1120"/>
                <a:gd name="T29" fmla="*/ 148 h 252"/>
                <a:gd name="T30" fmla="*/ 270 w 1120"/>
                <a:gd name="T31" fmla="*/ 154 h 252"/>
                <a:gd name="T32" fmla="*/ 202 w 1120"/>
                <a:gd name="T33" fmla="*/ 160 h 252"/>
                <a:gd name="T34" fmla="*/ 143 w 1120"/>
                <a:gd name="T35" fmla="*/ 167 h 252"/>
                <a:gd name="T36" fmla="*/ 93 w 1120"/>
                <a:gd name="T37" fmla="*/ 175 h 252"/>
                <a:gd name="T38" fmla="*/ 52 w 1120"/>
                <a:gd name="T39" fmla="*/ 181 h 252"/>
                <a:gd name="T40" fmla="*/ 23 w 1120"/>
                <a:gd name="T41" fmla="*/ 185 h 252"/>
                <a:gd name="T42" fmla="*/ 7 w 1120"/>
                <a:gd name="T43" fmla="*/ 188 h 252"/>
                <a:gd name="T44" fmla="*/ 0 w 1120"/>
                <a:gd name="T45" fmla="*/ 190 h 252"/>
                <a:gd name="T46" fmla="*/ 0 w 1120"/>
                <a:gd name="T47" fmla="*/ 47 h 252"/>
                <a:gd name="T48" fmla="*/ 635 w 1120"/>
                <a:gd name="T49" fmla="*/ 0 h 252"/>
                <a:gd name="T50" fmla="*/ 1270 w 1120"/>
                <a:gd name="T51" fmla="*/ 47 h 252"/>
                <a:gd name="T52" fmla="*/ 1270 w 1120"/>
                <a:gd name="T53" fmla="*/ 190 h 252"/>
                <a:gd name="T54" fmla="*/ 1270 w 1120"/>
                <a:gd name="T55" fmla="*/ 190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a:solidFill>
                  <a:schemeClr val="bg1"/>
                </a:solidFill>
                <a:latin typeface="Calibri" panose="020F0502020204030204" pitchFamily="34" charset="0"/>
                <a:ea typeface="宋体" panose="02010600030101010101" pitchFamily="2" charset="-122"/>
                <a:cs typeface="Arial" panose="020B0604020202020204" pitchFamily="34" charset="0"/>
              </a:endParaRPr>
            </a:p>
          </p:txBody>
        </p:sp>
        <p:sp>
          <p:nvSpPr>
            <p:cNvPr id="15" name="Rectangle 11">
              <a:extLst>
                <a:ext uri="{FF2B5EF4-FFF2-40B4-BE49-F238E27FC236}">
                  <a16:creationId xmlns:a16="http://schemas.microsoft.com/office/drawing/2014/main" id="{44879066-F6E5-40CC-808E-BA078532425E}"/>
                </a:ext>
              </a:extLst>
            </p:cNvPr>
            <p:cNvSpPr>
              <a:spLocks noChangeArrowheads="1"/>
            </p:cNvSpPr>
            <p:nvPr/>
          </p:nvSpPr>
          <p:spPr bwMode="gray">
            <a:xfrm>
              <a:off x="816" y="2304"/>
              <a:ext cx="1440" cy="393"/>
            </a:xfrm>
            <a:prstGeom prst="rect">
              <a:avLst/>
            </a:prstGeom>
            <a:gradFill rotWithShape="1">
              <a:gsLst>
                <a:gs pos="0">
                  <a:schemeClr val="accent2"/>
                </a:gs>
                <a:gs pos="100000">
                  <a:schemeClr val="accent2">
                    <a:gamma/>
                    <a:tint val="60392"/>
                    <a:invGamma/>
                  </a:schemeClr>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zh-CN" altLang="en-US" b="1" dirty="0">
                  <a:solidFill>
                    <a:schemeClr val="bg1"/>
                  </a:solidFill>
                  <a:effectLst>
                    <a:outerShdw blurRad="38100" dist="38100" dir="2700000" algn="tl">
                      <a:srgbClr val="000000"/>
                    </a:outerShdw>
                  </a:effectLst>
                  <a:latin typeface="Calibri" panose="020F0502020204030204" pitchFamily="34" charset="0"/>
                  <a:ea typeface="宋体" panose="02010600030101010101" pitchFamily="2" charset="-122"/>
                  <a:cs typeface="Arial" panose="020B0604020202020204" pitchFamily="34" charset="0"/>
                </a:rPr>
                <a:t>步骤</a:t>
              </a:r>
              <a:r>
                <a:rPr lang="en-US" altLang="zh-CN" b="1" dirty="0">
                  <a:solidFill>
                    <a:schemeClr val="bg1"/>
                  </a:solidFill>
                  <a:effectLst>
                    <a:outerShdw blurRad="38100" dist="38100" dir="2700000" algn="tl">
                      <a:srgbClr val="000000"/>
                    </a:outerShdw>
                  </a:effectLst>
                  <a:latin typeface="Calibri" panose="020F0502020204030204" pitchFamily="34" charset="0"/>
                  <a:ea typeface="宋体" panose="02010600030101010101" pitchFamily="2" charset="-122"/>
                  <a:cs typeface="Arial" panose="020B0604020202020204" pitchFamily="34" charset="0"/>
                </a:rPr>
                <a:t>3</a:t>
              </a:r>
              <a:r>
                <a:rPr lang="zh-CN" altLang="en-US" b="1" dirty="0">
                  <a:solidFill>
                    <a:schemeClr val="bg1"/>
                  </a:solidFill>
                  <a:effectLst>
                    <a:outerShdw blurRad="38100" dist="38100" dir="2700000" algn="tl">
                      <a:srgbClr val="000000"/>
                    </a:outerShdw>
                  </a:effectLst>
                  <a:latin typeface="Calibri" panose="020F0502020204030204" pitchFamily="34" charset="0"/>
                  <a:ea typeface="宋体" panose="02010600030101010101" pitchFamily="2" charset="-122"/>
                  <a:cs typeface="Arial" panose="020B0604020202020204" pitchFamily="34" charset="0"/>
                </a:rPr>
                <a:t>：</a:t>
              </a:r>
              <a:endParaRPr lang="en-US" altLang="zh-CN" b="1" dirty="0">
                <a:solidFill>
                  <a:schemeClr val="bg1"/>
                </a:solidFill>
                <a:effectLst>
                  <a:outerShdw blurRad="38100" dist="38100" dir="2700000" algn="tl">
                    <a:srgbClr val="000000"/>
                  </a:outerShdw>
                </a:effectLst>
                <a:latin typeface="Calibri" panose="020F0502020204030204" pitchFamily="34" charset="0"/>
                <a:ea typeface="宋体" panose="02010600030101010101" pitchFamily="2" charset="-122"/>
                <a:cs typeface="Arial" panose="020B0604020202020204" pitchFamily="34" charset="0"/>
              </a:endParaRPr>
            </a:p>
          </p:txBody>
        </p:sp>
      </p:grpSp>
      <p:grpSp>
        <p:nvGrpSpPr>
          <p:cNvPr id="16" name="Group 12">
            <a:extLst>
              <a:ext uri="{FF2B5EF4-FFF2-40B4-BE49-F238E27FC236}">
                <a16:creationId xmlns:a16="http://schemas.microsoft.com/office/drawing/2014/main" id="{426EE9EB-4529-403A-B8BD-357FC255D067}"/>
              </a:ext>
            </a:extLst>
          </p:cNvPr>
          <p:cNvGrpSpPr/>
          <p:nvPr/>
        </p:nvGrpSpPr>
        <p:grpSpPr bwMode="auto">
          <a:xfrm>
            <a:off x="764010" y="4239791"/>
            <a:ext cx="1245765" cy="482600"/>
            <a:chOff x="816" y="2304"/>
            <a:chExt cx="1440" cy="448"/>
          </a:xfrm>
        </p:grpSpPr>
        <p:sp>
          <p:nvSpPr>
            <p:cNvPr id="17" name="Freeform 13">
              <a:extLst>
                <a:ext uri="{FF2B5EF4-FFF2-40B4-BE49-F238E27FC236}">
                  <a16:creationId xmlns:a16="http://schemas.microsoft.com/office/drawing/2014/main" id="{4EFEF618-1DF1-42A1-81F2-4D3B79844656}"/>
                </a:ext>
              </a:extLst>
            </p:cNvPr>
            <p:cNvSpPr/>
            <p:nvPr/>
          </p:nvSpPr>
          <p:spPr bwMode="gray">
            <a:xfrm>
              <a:off x="901" y="2562"/>
              <a:ext cx="1270" cy="190"/>
            </a:xfrm>
            <a:custGeom>
              <a:avLst/>
              <a:gdLst>
                <a:gd name="T0" fmla="*/ 1270 w 1120"/>
                <a:gd name="T1" fmla="*/ 190 h 252"/>
                <a:gd name="T2" fmla="*/ 1265 w 1120"/>
                <a:gd name="T3" fmla="*/ 188 h 252"/>
                <a:gd name="T4" fmla="*/ 1247 w 1120"/>
                <a:gd name="T5" fmla="*/ 185 h 252"/>
                <a:gd name="T6" fmla="*/ 1218 w 1120"/>
                <a:gd name="T7" fmla="*/ 181 h 252"/>
                <a:gd name="T8" fmla="*/ 1177 w 1120"/>
                <a:gd name="T9" fmla="*/ 175 h 252"/>
                <a:gd name="T10" fmla="*/ 1125 w 1120"/>
                <a:gd name="T11" fmla="*/ 167 h 252"/>
                <a:gd name="T12" fmla="*/ 1064 w 1120"/>
                <a:gd name="T13" fmla="*/ 160 h 252"/>
                <a:gd name="T14" fmla="*/ 993 w 1120"/>
                <a:gd name="T15" fmla="*/ 154 h 252"/>
                <a:gd name="T16" fmla="*/ 914 w 1120"/>
                <a:gd name="T17" fmla="*/ 148 h 252"/>
                <a:gd name="T18" fmla="*/ 828 w 1120"/>
                <a:gd name="T19" fmla="*/ 143 h 252"/>
                <a:gd name="T20" fmla="*/ 733 w 1120"/>
                <a:gd name="T21" fmla="*/ 139 h 252"/>
                <a:gd name="T22" fmla="*/ 630 w 1120"/>
                <a:gd name="T23" fmla="*/ 139 h 252"/>
                <a:gd name="T24" fmla="*/ 528 w 1120"/>
                <a:gd name="T25" fmla="*/ 139 h 252"/>
                <a:gd name="T26" fmla="*/ 435 w 1120"/>
                <a:gd name="T27" fmla="*/ 143 h 252"/>
                <a:gd name="T28" fmla="*/ 349 w 1120"/>
                <a:gd name="T29" fmla="*/ 148 h 252"/>
                <a:gd name="T30" fmla="*/ 270 w 1120"/>
                <a:gd name="T31" fmla="*/ 154 h 252"/>
                <a:gd name="T32" fmla="*/ 202 w 1120"/>
                <a:gd name="T33" fmla="*/ 160 h 252"/>
                <a:gd name="T34" fmla="*/ 143 w 1120"/>
                <a:gd name="T35" fmla="*/ 167 h 252"/>
                <a:gd name="T36" fmla="*/ 93 w 1120"/>
                <a:gd name="T37" fmla="*/ 175 h 252"/>
                <a:gd name="T38" fmla="*/ 52 w 1120"/>
                <a:gd name="T39" fmla="*/ 181 h 252"/>
                <a:gd name="T40" fmla="*/ 23 w 1120"/>
                <a:gd name="T41" fmla="*/ 185 h 252"/>
                <a:gd name="T42" fmla="*/ 7 w 1120"/>
                <a:gd name="T43" fmla="*/ 188 h 252"/>
                <a:gd name="T44" fmla="*/ 0 w 1120"/>
                <a:gd name="T45" fmla="*/ 190 h 252"/>
                <a:gd name="T46" fmla="*/ 0 w 1120"/>
                <a:gd name="T47" fmla="*/ 47 h 252"/>
                <a:gd name="T48" fmla="*/ 635 w 1120"/>
                <a:gd name="T49" fmla="*/ 0 h 252"/>
                <a:gd name="T50" fmla="*/ 1270 w 1120"/>
                <a:gd name="T51" fmla="*/ 47 h 252"/>
                <a:gd name="T52" fmla="*/ 1270 w 1120"/>
                <a:gd name="T53" fmla="*/ 190 h 252"/>
                <a:gd name="T54" fmla="*/ 1270 w 1120"/>
                <a:gd name="T55" fmla="*/ 190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a:solidFill>
                  <a:schemeClr val="bg1"/>
                </a:solidFill>
                <a:latin typeface="Calibri" panose="020F0502020204030204" pitchFamily="34" charset="0"/>
                <a:ea typeface="宋体" panose="02010600030101010101" pitchFamily="2" charset="-122"/>
                <a:cs typeface="Arial" panose="020B0604020202020204" pitchFamily="34" charset="0"/>
              </a:endParaRPr>
            </a:p>
          </p:txBody>
        </p:sp>
        <p:sp>
          <p:nvSpPr>
            <p:cNvPr id="18" name="Rectangle 14">
              <a:extLst>
                <a:ext uri="{FF2B5EF4-FFF2-40B4-BE49-F238E27FC236}">
                  <a16:creationId xmlns:a16="http://schemas.microsoft.com/office/drawing/2014/main" id="{0CD92518-D3B1-41CB-B716-F8AEEDD5BEC7}"/>
                </a:ext>
              </a:extLst>
            </p:cNvPr>
            <p:cNvSpPr>
              <a:spLocks noChangeArrowheads="1"/>
            </p:cNvSpPr>
            <p:nvPr/>
          </p:nvSpPr>
          <p:spPr bwMode="gray">
            <a:xfrm>
              <a:off x="816" y="2304"/>
              <a:ext cx="1440" cy="393"/>
            </a:xfrm>
            <a:prstGeom prst="rect">
              <a:avLst/>
            </a:prstGeom>
            <a:gradFill rotWithShape="1">
              <a:gsLst>
                <a:gs pos="0">
                  <a:schemeClr val="accent1"/>
                </a:gs>
                <a:gs pos="100000">
                  <a:schemeClr val="accent1">
                    <a:gamma/>
                    <a:tint val="63529"/>
                    <a:invGamma/>
                  </a:schemeClr>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zh-CN" altLang="en-US" b="1" dirty="0">
                  <a:solidFill>
                    <a:schemeClr val="bg1"/>
                  </a:solidFill>
                  <a:effectLst>
                    <a:outerShdw blurRad="38100" dist="38100" dir="2700000" algn="tl">
                      <a:srgbClr val="000000"/>
                    </a:outerShdw>
                  </a:effectLst>
                  <a:latin typeface="Calibri" panose="020F0502020204030204" pitchFamily="34" charset="0"/>
                  <a:ea typeface="宋体" panose="02010600030101010101" pitchFamily="2" charset="-122"/>
                  <a:cs typeface="Arial" panose="020B0604020202020204" pitchFamily="34" charset="0"/>
                </a:rPr>
                <a:t>步骤</a:t>
              </a:r>
              <a:r>
                <a:rPr lang="en-US" altLang="zh-CN" b="1" dirty="0">
                  <a:solidFill>
                    <a:schemeClr val="bg1"/>
                  </a:solidFill>
                  <a:effectLst>
                    <a:outerShdw blurRad="38100" dist="38100" dir="2700000" algn="tl">
                      <a:srgbClr val="000000"/>
                    </a:outerShdw>
                  </a:effectLst>
                  <a:latin typeface="Calibri" panose="020F0502020204030204" pitchFamily="34" charset="0"/>
                  <a:ea typeface="宋体" panose="02010600030101010101" pitchFamily="2" charset="-122"/>
                  <a:cs typeface="Arial" panose="020B0604020202020204" pitchFamily="34" charset="0"/>
                </a:rPr>
                <a:t>4</a:t>
              </a:r>
              <a:r>
                <a:rPr lang="zh-CN" altLang="en-US" b="1" dirty="0">
                  <a:solidFill>
                    <a:schemeClr val="bg1"/>
                  </a:solidFill>
                  <a:effectLst>
                    <a:outerShdw blurRad="38100" dist="38100" dir="2700000" algn="tl">
                      <a:srgbClr val="000000"/>
                    </a:outerShdw>
                  </a:effectLst>
                  <a:latin typeface="Calibri" panose="020F0502020204030204" pitchFamily="34" charset="0"/>
                  <a:ea typeface="宋体" panose="02010600030101010101" pitchFamily="2" charset="-122"/>
                  <a:cs typeface="Arial" panose="020B0604020202020204" pitchFamily="34" charset="0"/>
                </a:rPr>
                <a:t>：</a:t>
              </a:r>
              <a:endParaRPr lang="en-US" altLang="zh-CN" b="1" dirty="0">
                <a:solidFill>
                  <a:schemeClr val="bg1"/>
                </a:solidFill>
                <a:effectLst>
                  <a:outerShdw blurRad="38100" dist="38100" dir="2700000" algn="tl">
                    <a:srgbClr val="000000"/>
                  </a:outerShdw>
                </a:effectLst>
                <a:latin typeface="Calibri" panose="020F0502020204030204" pitchFamily="34" charset="0"/>
                <a:ea typeface="宋体" panose="02010600030101010101" pitchFamily="2" charset="-122"/>
                <a:cs typeface="Arial" panose="020B0604020202020204" pitchFamily="34" charset="0"/>
              </a:endParaRPr>
            </a:p>
          </p:txBody>
        </p:sp>
      </p:grpSp>
      <p:grpSp>
        <p:nvGrpSpPr>
          <p:cNvPr id="19" name="Group 3">
            <a:extLst>
              <a:ext uri="{FF2B5EF4-FFF2-40B4-BE49-F238E27FC236}">
                <a16:creationId xmlns:a16="http://schemas.microsoft.com/office/drawing/2014/main" id="{6DE39AC8-A74F-4B74-AA73-1F09B71BB9F4}"/>
              </a:ext>
            </a:extLst>
          </p:cNvPr>
          <p:cNvGrpSpPr/>
          <p:nvPr/>
        </p:nvGrpSpPr>
        <p:grpSpPr bwMode="auto">
          <a:xfrm>
            <a:off x="770359" y="5060950"/>
            <a:ext cx="1245765" cy="482600"/>
            <a:chOff x="816" y="2304"/>
            <a:chExt cx="1440" cy="448"/>
          </a:xfrm>
        </p:grpSpPr>
        <p:sp>
          <p:nvSpPr>
            <p:cNvPr id="20" name="Freeform 4">
              <a:extLst>
                <a:ext uri="{FF2B5EF4-FFF2-40B4-BE49-F238E27FC236}">
                  <a16:creationId xmlns:a16="http://schemas.microsoft.com/office/drawing/2014/main" id="{E9E18D4C-9847-49F8-953F-297C21532E8E}"/>
                </a:ext>
              </a:extLst>
            </p:cNvPr>
            <p:cNvSpPr/>
            <p:nvPr/>
          </p:nvSpPr>
          <p:spPr bwMode="gray">
            <a:xfrm>
              <a:off x="901" y="2562"/>
              <a:ext cx="1270" cy="190"/>
            </a:xfrm>
            <a:custGeom>
              <a:avLst/>
              <a:gdLst>
                <a:gd name="T0" fmla="*/ 1270 w 1120"/>
                <a:gd name="T1" fmla="*/ 190 h 252"/>
                <a:gd name="T2" fmla="*/ 1265 w 1120"/>
                <a:gd name="T3" fmla="*/ 188 h 252"/>
                <a:gd name="T4" fmla="*/ 1247 w 1120"/>
                <a:gd name="T5" fmla="*/ 185 h 252"/>
                <a:gd name="T6" fmla="*/ 1218 w 1120"/>
                <a:gd name="T7" fmla="*/ 181 h 252"/>
                <a:gd name="T8" fmla="*/ 1177 w 1120"/>
                <a:gd name="T9" fmla="*/ 175 h 252"/>
                <a:gd name="T10" fmla="*/ 1125 w 1120"/>
                <a:gd name="T11" fmla="*/ 167 h 252"/>
                <a:gd name="T12" fmla="*/ 1064 w 1120"/>
                <a:gd name="T13" fmla="*/ 160 h 252"/>
                <a:gd name="T14" fmla="*/ 993 w 1120"/>
                <a:gd name="T15" fmla="*/ 154 h 252"/>
                <a:gd name="T16" fmla="*/ 914 w 1120"/>
                <a:gd name="T17" fmla="*/ 148 h 252"/>
                <a:gd name="T18" fmla="*/ 828 w 1120"/>
                <a:gd name="T19" fmla="*/ 143 h 252"/>
                <a:gd name="T20" fmla="*/ 733 w 1120"/>
                <a:gd name="T21" fmla="*/ 139 h 252"/>
                <a:gd name="T22" fmla="*/ 630 w 1120"/>
                <a:gd name="T23" fmla="*/ 139 h 252"/>
                <a:gd name="T24" fmla="*/ 528 w 1120"/>
                <a:gd name="T25" fmla="*/ 139 h 252"/>
                <a:gd name="T26" fmla="*/ 435 w 1120"/>
                <a:gd name="T27" fmla="*/ 143 h 252"/>
                <a:gd name="T28" fmla="*/ 349 w 1120"/>
                <a:gd name="T29" fmla="*/ 148 h 252"/>
                <a:gd name="T30" fmla="*/ 270 w 1120"/>
                <a:gd name="T31" fmla="*/ 154 h 252"/>
                <a:gd name="T32" fmla="*/ 202 w 1120"/>
                <a:gd name="T33" fmla="*/ 160 h 252"/>
                <a:gd name="T34" fmla="*/ 143 w 1120"/>
                <a:gd name="T35" fmla="*/ 167 h 252"/>
                <a:gd name="T36" fmla="*/ 93 w 1120"/>
                <a:gd name="T37" fmla="*/ 175 h 252"/>
                <a:gd name="T38" fmla="*/ 52 w 1120"/>
                <a:gd name="T39" fmla="*/ 181 h 252"/>
                <a:gd name="T40" fmla="*/ 23 w 1120"/>
                <a:gd name="T41" fmla="*/ 185 h 252"/>
                <a:gd name="T42" fmla="*/ 7 w 1120"/>
                <a:gd name="T43" fmla="*/ 188 h 252"/>
                <a:gd name="T44" fmla="*/ 0 w 1120"/>
                <a:gd name="T45" fmla="*/ 190 h 252"/>
                <a:gd name="T46" fmla="*/ 0 w 1120"/>
                <a:gd name="T47" fmla="*/ 47 h 252"/>
                <a:gd name="T48" fmla="*/ 635 w 1120"/>
                <a:gd name="T49" fmla="*/ 0 h 252"/>
                <a:gd name="T50" fmla="*/ 1270 w 1120"/>
                <a:gd name="T51" fmla="*/ 47 h 252"/>
                <a:gd name="T52" fmla="*/ 1270 w 1120"/>
                <a:gd name="T53" fmla="*/ 190 h 252"/>
                <a:gd name="T54" fmla="*/ 1270 w 1120"/>
                <a:gd name="T55" fmla="*/ 190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a:solidFill>
                  <a:schemeClr val="bg1"/>
                </a:solidFill>
                <a:latin typeface="Calibri" panose="020F0502020204030204" pitchFamily="34" charset="0"/>
                <a:ea typeface="宋体" panose="02010600030101010101" pitchFamily="2" charset="-122"/>
                <a:cs typeface="Arial" panose="020B0604020202020204" pitchFamily="34" charset="0"/>
              </a:endParaRPr>
            </a:p>
          </p:txBody>
        </p:sp>
        <p:sp>
          <p:nvSpPr>
            <p:cNvPr id="21" name="Rectangle 5">
              <a:extLst>
                <a:ext uri="{FF2B5EF4-FFF2-40B4-BE49-F238E27FC236}">
                  <a16:creationId xmlns:a16="http://schemas.microsoft.com/office/drawing/2014/main" id="{2D5FD2A2-3764-4979-9826-27E9EB824232}"/>
                </a:ext>
              </a:extLst>
            </p:cNvPr>
            <p:cNvSpPr>
              <a:spLocks noChangeArrowheads="1"/>
            </p:cNvSpPr>
            <p:nvPr/>
          </p:nvSpPr>
          <p:spPr bwMode="gray">
            <a:xfrm>
              <a:off x="816" y="2304"/>
              <a:ext cx="1440" cy="393"/>
            </a:xfrm>
            <a:prstGeom prst="rect">
              <a:avLst/>
            </a:prstGeom>
            <a:gradFill rotWithShape="1">
              <a:gsLst>
                <a:gs pos="0">
                  <a:schemeClr val="hlink"/>
                </a:gs>
                <a:gs pos="100000">
                  <a:schemeClr val="hlink">
                    <a:gamma/>
                    <a:tint val="63529"/>
                    <a:invGamma/>
                  </a:schemeClr>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zh-CN" altLang="en-US" b="1" dirty="0">
                  <a:solidFill>
                    <a:schemeClr val="bg1"/>
                  </a:solidFill>
                  <a:effectLst>
                    <a:outerShdw blurRad="38100" dist="38100" dir="2700000" algn="tl">
                      <a:srgbClr val="000000"/>
                    </a:outerShdw>
                  </a:effectLst>
                  <a:latin typeface="Calibri" panose="020F0502020204030204" pitchFamily="34" charset="0"/>
                  <a:ea typeface="宋体" panose="02010600030101010101" pitchFamily="2" charset="-122"/>
                  <a:cs typeface="Arial" panose="020B0604020202020204" pitchFamily="34" charset="0"/>
                </a:rPr>
                <a:t>步骤</a:t>
              </a:r>
              <a:r>
                <a:rPr lang="en-US" altLang="zh-CN" b="1" dirty="0">
                  <a:solidFill>
                    <a:schemeClr val="bg1"/>
                  </a:solidFill>
                  <a:effectLst>
                    <a:outerShdw blurRad="38100" dist="38100" dir="2700000" algn="tl">
                      <a:srgbClr val="000000"/>
                    </a:outerShdw>
                  </a:effectLst>
                  <a:latin typeface="Calibri" panose="020F0502020204030204" pitchFamily="34" charset="0"/>
                  <a:ea typeface="宋体" panose="02010600030101010101" pitchFamily="2" charset="-122"/>
                  <a:cs typeface="Arial" panose="020B0604020202020204" pitchFamily="34" charset="0"/>
                </a:rPr>
                <a:t>5</a:t>
              </a:r>
              <a:r>
                <a:rPr lang="zh-CN" altLang="en-US" b="1" dirty="0">
                  <a:solidFill>
                    <a:schemeClr val="bg1"/>
                  </a:solidFill>
                  <a:effectLst>
                    <a:outerShdw blurRad="38100" dist="38100" dir="2700000" algn="tl">
                      <a:srgbClr val="000000"/>
                    </a:outerShdw>
                  </a:effectLst>
                  <a:latin typeface="Calibri" panose="020F0502020204030204" pitchFamily="34" charset="0"/>
                  <a:ea typeface="宋体" panose="02010600030101010101" pitchFamily="2" charset="-122"/>
                  <a:cs typeface="Arial" panose="020B0604020202020204" pitchFamily="34" charset="0"/>
                </a:rPr>
                <a:t>：</a:t>
              </a:r>
              <a:endParaRPr lang="en-US" altLang="zh-CN" b="1" dirty="0">
                <a:solidFill>
                  <a:schemeClr val="bg1"/>
                </a:solidFill>
                <a:effectLst>
                  <a:outerShdw blurRad="38100" dist="38100" dir="2700000" algn="tl">
                    <a:srgbClr val="000000"/>
                  </a:outerShdw>
                </a:effectLst>
                <a:latin typeface="Calibri" panose="020F0502020204030204" pitchFamily="34" charset="0"/>
                <a:ea typeface="宋体" panose="02010600030101010101" pitchFamily="2" charset="-122"/>
                <a:cs typeface="Arial" panose="020B0604020202020204" pitchFamily="34" charset="0"/>
              </a:endParaRPr>
            </a:p>
          </p:txBody>
        </p:sp>
      </p:grpSp>
      <p:grpSp>
        <p:nvGrpSpPr>
          <p:cNvPr id="22" name="Group 6">
            <a:extLst>
              <a:ext uri="{FF2B5EF4-FFF2-40B4-BE49-F238E27FC236}">
                <a16:creationId xmlns:a16="http://schemas.microsoft.com/office/drawing/2014/main" id="{9B741F8E-4620-44DE-BAD1-DC369B6A7A58}"/>
              </a:ext>
            </a:extLst>
          </p:cNvPr>
          <p:cNvGrpSpPr/>
          <p:nvPr/>
        </p:nvGrpSpPr>
        <p:grpSpPr bwMode="auto">
          <a:xfrm>
            <a:off x="770359" y="5842000"/>
            <a:ext cx="1245765" cy="482600"/>
            <a:chOff x="816" y="2304"/>
            <a:chExt cx="1440" cy="448"/>
          </a:xfrm>
        </p:grpSpPr>
        <p:sp>
          <p:nvSpPr>
            <p:cNvPr id="23" name="Freeform 7">
              <a:extLst>
                <a:ext uri="{FF2B5EF4-FFF2-40B4-BE49-F238E27FC236}">
                  <a16:creationId xmlns:a16="http://schemas.microsoft.com/office/drawing/2014/main" id="{233EDC98-2126-485F-A298-3B3C58E241FF}"/>
                </a:ext>
              </a:extLst>
            </p:cNvPr>
            <p:cNvSpPr/>
            <p:nvPr/>
          </p:nvSpPr>
          <p:spPr bwMode="gray">
            <a:xfrm>
              <a:off x="901" y="2562"/>
              <a:ext cx="1270" cy="190"/>
            </a:xfrm>
            <a:custGeom>
              <a:avLst/>
              <a:gdLst>
                <a:gd name="T0" fmla="*/ 1270 w 1120"/>
                <a:gd name="T1" fmla="*/ 190 h 252"/>
                <a:gd name="T2" fmla="*/ 1265 w 1120"/>
                <a:gd name="T3" fmla="*/ 188 h 252"/>
                <a:gd name="T4" fmla="*/ 1247 w 1120"/>
                <a:gd name="T5" fmla="*/ 185 h 252"/>
                <a:gd name="T6" fmla="*/ 1218 w 1120"/>
                <a:gd name="T7" fmla="*/ 181 h 252"/>
                <a:gd name="T8" fmla="*/ 1177 w 1120"/>
                <a:gd name="T9" fmla="*/ 175 h 252"/>
                <a:gd name="T10" fmla="*/ 1125 w 1120"/>
                <a:gd name="T11" fmla="*/ 167 h 252"/>
                <a:gd name="T12" fmla="*/ 1064 w 1120"/>
                <a:gd name="T13" fmla="*/ 160 h 252"/>
                <a:gd name="T14" fmla="*/ 993 w 1120"/>
                <a:gd name="T15" fmla="*/ 154 h 252"/>
                <a:gd name="T16" fmla="*/ 914 w 1120"/>
                <a:gd name="T17" fmla="*/ 148 h 252"/>
                <a:gd name="T18" fmla="*/ 828 w 1120"/>
                <a:gd name="T19" fmla="*/ 143 h 252"/>
                <a:gd name="T20" fmla="*/ 733 w 1120"/>
                <a:gd name="T21" fmla="*/ 139 h 252"/>
                <a:gd name="T22" fmla="*/ 630 w 1120"/>
                <a:gd name="T23" fmla="*/ 139 h 252"/>
                <a:gd name="T24" fmla="*/ 528 w 1120"/>
                <a:gd name="T25" fmla="*/ 139 h 252"/>
                <a:gd name="T26" fmla="*/ 435 w 1120"/>
                <a:gd name="T27" fmla="*/ 143 h 252"/>
                <a:gd name="T28" fmla="*/ 349 w 1120"/>
                <a:gd name="T29" fmla="*/ 148 h 252"/>
                <a:gd name="T30" fmla="*/ 270 w 1120"/>
                <a:gd name="T31" fmla="*/ 154 h 252"/>
                <a:gd name="T32" fmla="*/ 202 w 1120"/>
                <a:gd name="T33" fmla="*/ 160 h 252"/>
                <a:gd name="T34" fmla="*/ 143 w 1120"/>
                <a:gd name="T35" fmla="*/ 167 h 252"/>
                <a:gd name="T36" fmla="*/ 93 w 1120"/>
                <a:gd name="T37" fmla="*/ 175 h 252"/>
                <a:gd name="T38" fmla="*/ 52 w 1120"/>
                <a:gd name="T39" fmla="*/ 181 h 252"/>
                <a:gd name="T40" fmla="*/ 23 w 1120"/>
                <a:gd name="T41" fmla="*/ 185 h 252"/>
                <a:gd name="T42" fmla="*/ 7 w 1120"/>
                <a:gd name="T43" fmla="*/ 188 h 252"/>
                <a:gd name="T44" fmla="*/ 0 w 1120"/>
                <a:gd name="T45" fmla="*/ 190 h 252"/>
                <a:gd name="T46" fmla="*/ 0 w 1120"/>
                <a:gd name="T47" fmla="*/ 47 h 252"/>
                <a:gd name="T48" fmla="*/ 635 w 1120"/>
                <a:gd name="T49" fmla="*/ 0 h 252"/>
                <a:gd name="T50" fmla="*/ 1270 w 1120"/>
                <a:gd name="T51" fmla="*/ 47 h 252"/>
                <a:gd name="T52" fmla="*/ 1270 w 1120"/>
                <a:gd name="T53" fmla="*/ 190 h 252"/>
                <a:gd name="T54" fmla="*/ 1270 w 1120"/>
                <a:gd name="T55" fmla="*/ 190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a:solidFill>
                  <a:schemeClr val="bg1"/>
                </a:solidFill>
                <a:latin typeface="Calibri" panose="020F0502020204030204" pitchFamily="34" charset="0"/>
                <a:ea typeface="宋体" panose="02010600030101010101" pitchFamily="2" charset="-122"/>
                <a:cs typeface="Arial" panose="020B0604020202020204" pitchFamily="34" charset="0"/>
              </a:endParaRPr>
            </a:p>
          </p:txBody>
        </p:sp>
        <p:sp>
          <p:nvSpPr>
            <p:cNvPr id="24" name="Rectangle 8">
              <a:extLst>
                <a:ext uri="{FF2B5EF4-FFF2-40B4-BE49-F238E27FC236}">
                  <a16:creationId xmlns:a16="http://schemas.microsoft.com/office/drawing/2014/main" id="{CEE3944C-707E-4D34-89CD-4069CDE08D3D}"/>
                </a:ext>
              </a:extLst>
            </p:cNvPr>
            <p:cNvSpPr>
              <a:spLocks noChangeArrowheads="1"/>
            </p:cNvSpPr>
            <p:nvPr/>
          </p:nvSpPr>
          <p:spPr bwMode="gray">
            <a:xfrm>
              <a:off x="816" y="2304"/>
              <a:ext cx="1440" cy="393"/>
            </a:xfrm>
            <a:prstGeom prst="rect">
              <a:avLst/>
            </a:prstGeom>
            <a:gradFill rotWithShape="1">
              <a:gsLst>
                <a:gs pos="0">
                  <a:schemeClr val="folHlink"/>
                </a:gs>
                <a:gs pos="100000">
                  <a:schemeClr val="folHlink">
                    <a:gamma/>
                    <a:tint val="47451"/>
                    <a:invGamma/>
                  </a:schemeClr>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zh-CN" altLang="en-US" b="1" dirty="0">
                  <a:solidFill>
                    <a:schemeClr val="bg1"/>
                  </a:solidFill>
                  <a:effectLst>
                    <a:outerShdw blurRad="38100" dist="38100" dir="2700000" algn="tl">
                      <a:srgbClr val="000000"/>
                    </a:outerShdw>
                  </a:effectLst>
                  <a:latin typeface="Calibri" panose="020F0502020204030204" pitchFamily="34" charset="0"/>
                  <a:ea typeface="宋体" panose="02010600030101010101" pitchFamily="2" charset="-122"/>
                  <a:cs typeface="Arial" panose="020B0604020202020204" pitchFamily="34" charset="0"/>
                </a:rPr>
                <a:t>步骤</a:t>
              </a:r>
              <a:r>
                <a:rPr lang="en-US" altLang="zh-CN" b="1" dirty="0">
                  <a:solidFill>
                    <a:schemeClr val="bg1"/>
                  </a:solidFill>
                  <a:effectLst>
                    <a:outerShdw blurRad="38100" dist="38100" dir="2700000" algn="tl">
                      <a:srgbClr val="000000"/>
                    </a:outerShdw>
                  </a:effectLst>
                  <a:latin typeface="Calibri" panose="020F0502020204030204" pitchFamily="34" charset="0"/>
                  <a:ea typeface="宋体" panose="02010600030101010101" pitchFamily="2" charset="-122"/>
                  <a:cs typeface="Arial" panose="020B0604020202020204" pitchFamily="34" charset="0"/>
                </a:rPr>
                <a:t>6</a:t>
              </a:r>
              <a:r>
                <a:rPr lang="zh-CN" altLang="en-US" b="1" dirty="0">
                  <a:solidFill>
                    <a:schemeClr val="bg1"/>
                  </a:solidFill>
                  <a:effectLst>
                    <a:outerShdw blurRad="38100" dist="38100" dir="2700000" algn="tl">
                      <a:srgbClr val="000000"/>
                    </a:outerShdw>
                  </a:effectLst>
                  <a:latin typeface="Calibri" panose="020F0502020204030204" pitchFamily="34" charset="0"/>
                  <a:ea typeface="宋体" panose="02010600030101010101" pitchFamily="2" charset="-122"/>
                  <a:cs typeface="Arial" panose="020B0604020202020204" pitchFamily="34" charset="0"/>
                </a:rPr>
                <a:t>：</a:t>
              </a:r>
              <a:endParaRPr lang="en-US" altLang="zh-CN" b="1" dirty="0">
                <a:solidFill>
                  <a:schemeClr val="bg1"/>
                </a:solidFill>
                <a:effectLst>
                  <a:outerShdw blurRad="38100" dist="38100" dir="2700000" algn="tl">
                    <a:srgbClr val="000000"/>
                  </a:outerShdw>
                </a:effectLst>
                <a:latin typeface="Calibri" panose="020F0502020204030204" pitchFamily="34" charset="0"/>
                <a:ea typeface="宋体" panose="02010600030101010101" pitchFamily="2" charset="-122"/>
                <a:cs typeface="Arial" panose="020B0604020202020204" pitchFamily="34" charset="0"/>
              </a:endParaRPr>
            </a:p>
          </p:txBody>
        </p:sp>
      </p:grpSp>
      <p:sp>
        <p:nvSpPr>
          <p:cNvPr id="4" name="矩形 3">
            <a:extLst>
              <a:ext uri="{FF2B5EF4-FFF2-40B4-BE49-F238E27FC236}">
                <a16:creationId xmlns:a16="http://schemas.microsoft.com/office/drawing/2014/main" id="{4C3DAE64-89EA-42A4-A281-71A36A9F522F}"/>
              </a:ext>
            </a:extLst>
          </p:cNvPr>
          <p:cNvSpPr/>
          <p:nvPr/>
        </p:nvSpPr>
        <p:spPr>
          <a:xfrm>
            <a:off x="2082496" y="1801913"/>
            <a:ext cx="5633239" cy="749564"/>
          </a:xfrm>
          <a:prstGeom prst="rect">
            <a:avLst/>
          </a:prstGeom>
        </p:spPr>
        <p:txBody>
          <a:bodyPr wrap="square">
            <a:spAutoFit/>
          </a:bodyPr>
          <a:lstStyle/>
          <a:p>
            <a:pPr indent="266700" algn="just">
              <a:lnSpc>
                <a:spcPct val="125000"/>
              </a:lnSpc>
              <a:spcAft>
                <a:spcPts val="0"/>
              </a:spcAft>
            </a:pPr>
            <a:r>
              <a:rPr lang="zh-CN" altLang="zh-CN" kern="100" dirty="0">
                <a:latin typeface="楷体" panose="02010609060101010101" pitchFamily="49" charset="-122"/>
                <a:ea typeface="楷体" panose="02010609060101010101" pitchFamily="49" charset="-122"/>
              </a:rPr>
              <a:t>确定带优化变量并定义优化指标函数，将优化指标函数写成多项求和的形式；</a:t>
            </a:r>
            <a:endParaRPr lang="en-US" altLang="zh-CN" kern="100" dirty="0">
              <a:latin typeface="楷体" panose="02010609060101010101" pitchFamily="49" charset="-122"/>
              <a:ea typeface="楷体" panose="02010609060101010101" pitchFamily="49" charset="-122"/>
            </a:endParaRPr>
          </a:p>
        </p:txBody>
      </p:sp>
      <p:sp>
        <p:nvSpPr>
          <p:cNvPr id="25" name="矩形 24">
            <a:extLst>
              <a:ext uri="{FF2B5EF4-FFF2-40B4-BE49-F238E27FC236}">
                <a16:creationId xmlns:a16="http://schemas.microsoft.com/office/drawing/2014/main" id="{05CFEA49-FAE9-42AF-8EA0-E011AC7D988C}"/>
              </a:ext>
            </a:extLst>
          </p:cNvPr>
          <p:cNvSpPr/>
          <p:nvPr/>
        </p:nvSpPr>
        <p:spPr>
          <a:xfrm>
            <a:off x="2049159" y="2652498"/>
            <a:ext cx="5699911" cy="749564"/>
          </a:xfrm>
          <a:prstGeom prst="rect">
            <a:avLst/>
          </a:prstGeom>
        </p:spPr>
        <p:txBody>
          <a:bodyPr wrap="square">
            <a:spAutoFit/>
          </a:bodyPr>
          <a:lstStyle/>
          <a:p>
            <a:pPr indent="266700" algn="just">
              <a:lnSpc>
                <a:spcPct val="125000"/>
              </a:lnSpc>
            </a:pPr>
            <a:r>
              <a:rPr lang="zh-CN" altLang="zh-CN" kern="100" dirty="0">
                <a:latin typeface="楷体" panose="02010609060101010101" pitchFamily="49" charset="-122"/>
                <a:ea typeface="楷体" panose="02010609060101010101" pitchFamily="49" charset="-122"/>
              </a:rPr>
              <a:t>以待优化变量为边，优化指标函数的每一项为边构造图优化模型；</a:t>
            </a:r>
            <a:endParaRPr lang="en-US" altLang="zh-CN" kern="100" dirty="0">
              <a:latin typeface="楷体" panose="02010609060101010101" pitchFamily="49" charset="-122"/>
              <a:ea typeface="楷体" panose="02010609060101010101" pitchFamily="49" charset="-122"/>
            </a:endParaRPr>
          </a:p>
        </p:txBody>
      </p:sp>
      <p:sp>
        <p:nvSpPr>
          <p:cNvPr id="26" name="矩形 25">
            <a:extLst>
              <a:ext uri="{FF2B5EF4-FFF2-40B4-BE49-F238E27FC236}">
                <a16:creationId xmlns:a16="http://schemas.microsoft.com/office/drawing/2014/main" id="{96C778DA-E9BC-4A9C-9BB6-7A0B56110FD9}"/>
              </a:ext>
            </a:extLst>
          </p:cNvPr>
          <p:cNvSpPr/>
          <p:nvPr/>
        </p:nvSpPr>
        <p:spPr>
          <a:xfrm>
            <a:off x="2049159" y="3512187"/>
            <a:ext cx="3223959" cy="403316"/>
          </a:xfrm>
          <a:prstGeom prst="rect">
            <a:avLst/>
          </a:prstGeom>
        </p:spPr>
        <p:txBody>
          <a:bodyPr wrap="square">
            <a:spAutoFit/>
          </a:bodyPr>
          <a:lstStyle/>
          <a:p>
            <a:pPr indent="266700" algn="just">
              <a:lnSpc>
                <a:spcPct val="125000"/>
              </a:lnSpc>
            </a:pPr>
            <a:r>
              <a:rPr lang="zh-CN" altLang="zh-CN" kern="100" dirty="0">
                <a:latin typeface="楷体" panose="02010609060101010101" pitchFamily="49" charset="-122"/>
                <a:ea typeface="楷体" panose="02010609060101010101" pitchFamily="49" charset="-122"/>
              </a:rPr>
              <a:t>给定初值，开始迭代寻优；</a:t>
            </a:r>
          </a:p>
        </p:txBody>
      </p:sp>
      <p:sp>
        <p:nvSpPr>
          <p:cNvPr id="27" name="矩形 26">
            <a:extLst>
              <a:ext uri="{FF2B5EF4-FFF2-40B4-BE49-F238E27FC236}">
                <a16:creationId xmlns:a16="http://schemas.microsoft.com/office/drawing/2014/main" id="{6EE8D0AE-D532-4707-876F-F81301969831}"/>
              </a:ext>
            </a:extLst>
          </p:cNvPr>
          <p:cNvSpPr/>
          <p:nvPr/>
        </p:nvSpPr>
        <p:spPr>
          <a:xfrm>
            <a:off x="2049159" y="4265820"/>
            <a:ext cx="5784573" cy="390941"/>
          </a:xfrm>
          <a:prstGeom prst="rect">
            <a:avLst/>
          </a:prstGeom>
        </p:spPr>
        <p:txBody>
          <a:bodyPr wrap="square">
            <a:spAutoFit/>
          </a:bodyPr>
          <a:lstStyle/>
          <a:p>
            <a:pPr indent="266700" algn="just">
              <a:lnSpc>
                <a:spcPct val="125000"/>
              </a:lnSpc>
            </a:pPr>
            <a:r>
              <a:rPr lang="zh-CN" altLang="zh-CN" kern="100" dirty="0">
                <a:latin typeface="楷体" panose="02010609060101010101" pitchFamily="49" charset="-122"/>
                <a:ea typeface="楷体" panose="02010609060101010101" pitchFamily="49" charset="-122"/>
              </a:rPr>
              <a:t>每一步迭代中，计算对应于当前估计值的雅可比矩阵；</a:t>
            </a:r>
          </a:p>
        </p:txBody>
      </p:sp>
      <p:sp>
        <p:nvSpPr>
          <p:cNvPr id="29" name="矩形 28">
            <a:extLst>
              <a:ext uri="{FF2B5EF4-FFF2-40B4-BE49-F238E27FC236}">
                <a16:creationId xmlns:a16="http://schemas.microsoft.com/office/drawing/2014/main" id="{5403C1D6-4484-49A6-861F-178B8BDB4204}"/>
              </a:ext>
            </a:extLst>
          </p:cNvPr>
          <p:cNvSpPr/>
          <p:nvPr/>
        </p:nvSpPr>
        <p:spPr>
          <a:xfrm>
            <a:off x="2071892" y="4942226"/>
            <a:ext cx="5761840" cy="737189"/>
          </a:xfrm>
          <a:prstGeom prst="rect">
            <a:avLst/>
          </a:prstGeom>
        </p:spPr>
        <p:txBody>
          <a:bodyPr wrap="square">
            <a:spAutoFit/>
          </a:bodyPr>
          <a:lstStyle/>
          <a:p>
            <a:pPr indent="266700" algn="just">
              <a:lnSpc>
                <a:spcPct val="125000"/>
              </a:lnSpc>
            </a:pPr>
            <a:r>
              <a:rPr lang="zh-CN" altLang="zh-CN" kern="100" dirty="0">
                <a:latin typeface="楷体" panose="02010609060101010101" pitchFamily="49" charset="-122"/>
                <a:ea typeface="楷体" panose="02010609060101010101" pitchFamily="49" charset="-122"/>
              </a:rPr>
              <a:t>使用稀疏代数库求解</a:t>
            </a:r>
            <a:r>
              <a:rPr lang="zh-CN" altLang="en-US" kern="100" dirty="0">
                <a:latin typeface="楷体" panose="02010609060101010101" pitchFamily="49" charset="-122"/>
                <a:ea typeface="楷体" panose="02010609060101010101" pitchFamily="49" charset="-122"/>
              </a:rPr>
              <a:t>上一页</a:t>
            </a:r>
            <a:r>
              <a:rPr lang="zh-CN" altLang="zh-CN" kern="100" dirty="0">
                <a:latin typeface="楷体" panose="02010609060101010101" pitchFamily="49" charset="-122"/>
                <a:ea typeface="楷体" panose="02010609060101010101" pitchFamily="49" charset="-122"/>
              </a:rPr>
              <a:t>所示线性方程，得到梯度方向；</a:t>
            </a:r>
            <a:endParaRPr lang="en-US" altLang="zh-CN" kern="100" dirty="0">
              <a:latin typeface="楷体" panose="02010609060101010101" pitchFamily="49" charset="-122"/>
              <a:ea typeface="楷体" panose="02010609060101010101" pitchFamily="49" charset="-122"/>
            </a:endParaRPr>
          </a:p>
        </p:txBody>
      </p:sp>
      <p:sp>
        <p:nvSpPr>
          <p:cNvPr id="30" name="矩形 29">
            <a:extLst>
              <a:ext uri="{FF2B5EF4-FFF2-40B4-BE49-F238E27FC236}">
                <a16:creationId xmlns:a16="http://schemas.microsoft.com/office/drawing/2014/main" id="{CBC71808-3702-43C2-B5F8-2ADE1BF3D1AE}"/>
              </a:ext>
            </a:extLst>
          </p:cNvPr>
          <p:cNvSpPr/>
          <p:nvPr/>
        </p:nvSpPr>
        <p:spPr>
          <a:xfrm>
            <a:off x="2089660" y="5688579"/>
            <a:ext cx="5873376" cy="744306"/>
          </a:xfrm>
          <a:prstGeom prst="rect">
            <a:avLst/>
          </a:prstGeom>
        </p:spPr>
        <p:txBody>
          <a:bodyPr wrap="square">
            <a:spAutoFit/>
          </a:bodyPr>
          <a:lstStyle/>
          <a:p>
            <a:pPr indent="266700" algn="just">
              <a:lnSpc>
                <a:spcPct val="125000"/>
              </a:lnSpc>
            </a:pPr>
            <a:r>
              <a:rPr lang="zh-CN" altLang="zh-CN" kern="100" dirty="0">
                <a:latin typeface="楷体" panose="02010609060101010101" pitchFamily="49" charset="-122"/>
                <a:ea typeface="楷体" panose="02010609060101010101" pitchFamily="49" charset="-122"/>
              </a:rPr>
              <a:t>继续用</a:t>
            </a:r>
            <a:r>
              <a:rPr lang="en-US" altLang="zh-CN" kern="100" dirty="0">
                <a:latin typeface="楷体" panose="02010609060101010101" pitchFamily="49" charset="-122"/>
                <a:ea typeface="楷体" panose="02010609060101010101" pitchFamily="49" charset="-122"/>
              </a:rPr>
              <a:t>GN</a:t>
            </a:r>
            <a:r>
              <a:rPr lang="zh-CN" altLang="zh-CN" kern="100" dirty="0">
                <a:latin typeface="楷体" panose="02010609060101010101" pitchFamily="49" charset="-122"/>
                <a:ea typeface="楷体" panose="02010609060101010101" pitchFamily="49" charset="-122"/>
              </a:rPr>
              <a:t>或</a:t>
            </a:r>
            <a:r>
              <a:rPr lang="en-US" altLang="zh-CN" kern="100" dirty="0">
                <a:latin typeface="楷体" panose="02010609060101010101" pitchFamily="49" charset="-122"/>
                <a:ea typeface="楷体" panose="02010609060101010101" pitchFamily="49" charset="-122"/>
              </a:rPr>
              <a:t>LM</a:t>
            </a:r>
            <a:r>
              <a:rPr lang="zh-CN" altLang="zh-CN" kern="100" dirty="0">
                <a:latin typeface="楷体" panose="02010609060101010101" pitchFamily="49" charset="-122"/>
                <a:ea typeface="楷体" panose="02010609060101010101" pitchFamily="49" charset="-122"/>
              </a:rPr>
              <a:t>进行迭代，直到满足给定的终止条件，返回优化值。</a:t>
            </a:r>
            <a:endParaRPr lang="zh-CN" altLang="en-US" kern="1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426705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257FBB1-7D15-45D0-9546-5388960D0EFA}"/>
              </a:ext>
            </a:extLst>
          </p:cNvPr>
          <p:cNvPicPr>
            <a:picLocks noChangeAspect="1"/>
          </p:cNvPicPr>
          <p:nvPr/>
        </p:nvPicPr>
        <p:blipFill>
          <a:blip r:embed="rId3"/>
          <a:stretch>
            <a:fillRect/>
          </a:stretch>
        </p:blipFill>
        <p:spPr>
          <a:xfrm>
            <a:off x="412694" y="1179396"/>
            <a:ext cx="4009231" cy="3100890"/>
          </a:xfrm>
          <a:prstGeom prst="rect">
            <a:avLst/>
          </a:prstGeom>
        </p:spPr>
      </p:pic>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3</a:t>
            </a:fld>
            <a:r>
              <a:rPr kumimoji="0" lang="en-US" altLang="zh-CN" sz="1400" dirty="0">
                <a:latin typeface="Arial" panose="020B0604020202020204" pitchFamily="34" charset="0"/>
              </a:rPr>
              <a:t>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zh-CN" altLang="en-US" dirty="0"/>
              <a:t>什么是</a:t>
            </a:r>
            <a:r>
              <a:rPr lang="en-US" altLang="zh-CN" dirty="0"/>
              <a:t>SLAM</a:t>
            </a:r>
            <a:endParaRPr lang="zh-CN" altLang="en-US" dirty="0"/>
          </a:p>
        </p:txBody>
      </p:sp>
      <p:sp>
        <p:nvSpPr>
          <p:cNvPr id="8" name="矩形 7">
            <a:extLst>
              <a:ext uri="{FF2B5EF4-FFF2-40B4-BE49-F238E27FC236}">
                <a16:creationId xmlns:a16="http://schemas.microsoft.com/office/drawing/2014/main" id="{766A8AFA-7BFF-4DBE-8087-A3002E31D2D2}"/>
              </a:ext>
            </a:extLst>
          </p:cNvPr>
          <p:cNvSpPr/>
          <p:nvPr/>
        </p:nvSpPr>
        <p:spPr>
          <a:xfrm>
            <a:off x="525831" y="3554195"/>
            <a:ext cx="3782956" cy="646331"/>
          </a:xfrm>
          <a:prstGeom prst="rect">
            <a:avLst/>
          </a:prstGeom>
        </p:spPr>
        <p:txBody>
          <a:bodyPr wrap="square">
            <a:spAutoFit/>
          </a:bodyPr>
          <a:lstStyle/>
          <a:p>
            <a:r>
              <a:rPr lang="zh-CN" altLang="en-US" b="1" dirty="0">
                <a:solidFill>
                  <a:srgbClr val="FFC000"/>
                </a:solidFill>
                <a:latin typeface="楷体" panose="02010609060101010101" pitchFamily="49" charset="-122"/>
                <a:ea typeface="楷体" panose="02010609060101010101" pitchFamily="49" charset="-122"/>
              </a:rPr>
              <a:t>没有绝对时空，也没有绝对位置</a:t>
            </a:r>
            <a:endParaRPr lang="en-US" altLang="zh-CN" b="1" dirty="0">
              <a:solidFill>
                <a:srgbClr val="FFC000"/>
              </a:solidFill>
              <a:latin typeface="楷体" panose="02010609060101010101" pitchFamily="49" charset="-122"/>
              <a:ea typeface="楷体" panose="02010609060101010101" pitchFamily="49" charset="-122"/>
            </a:endParaRPr>
          </a:p>
          <a:p>
            <a:pPr algn="r"/>
            <a:r>
              <a:rPr lang="en-US" altLang="zh-CN" b="1" dirty="0">
                <a:solidFill>
                  <a:srgbClr val="FFC000"/>
                </a:solidFill>
                <a:latin typeface="楷体" panose="02010609060101010101" pitchFamily="49" charset="-122"/>
                <a:ea typeface="楷体" panose="02010609060101010101" pitchFamily="49" charset="-122"/>
              </a:rPr>
              <a:t>——</a:t>
            </a:r>
            <a:r>
              <a:rPr lang="zh-CN" altLang="en-US" b="1" dirty="0">
                <a:solidFill>
                  <a:srgbClr val="FFC000"/>
                </a:solidFill>
                <a:latin typeface="楷体" panose="02010609060101010101" pitchFamily="49" charset="-122"/>
                <a:ea typeface="楷体" panose="02010609060101010101" pitchFamily="49" charset="-122"/>
              </a:rPr>
              <a:t>爱因斯坦</a:t>
            </a:r>
          </a:p>
        </p:txBody>
      </p:sp>
      <p:sp>
        <p:nvSpPr>
          <p:cNvPr id="9" name="矩形 8">
            <a:extLst>
              <a:ext uri="{FF2B5EF4-FFF2-40B4-BE49-F238E27FC236}">
                <a16:creationId xmlns:a16="http://schemas.microsoft.com/office/drawing/2014/main" id="{C0B51B6B-49F4-479A-AF51-C8CD862446AF}"/>
              </a:ext>
            </a:extLst>
          </p:cNvPr>
          <p:cNvSpPr/>
          <p:nvPr/>
        </p:nvSpPr>
        <p:spPr>
          <a:xfrm>
            <a:off x="4846638" y="4153717"/>
            <a:ext cx="3771531" cy="2308324"/>
          </a:xfrm>
          <a:prstGeom prst="rect">
            <a:avLst/>
          </a:prstGeom>
        </p:spPr>
        <p:txBody>
          <a:bodyPr wrap="square">
            <a:spAutoFit/>
          </a:bodyPr>
          <a:lstStyle/>
          <a:p>
            <a:pPr indent="457200"/>
            <a:r>
              <a:rPr lang="zh-CN" altLang="en-US" dirty="0">
                <a:latin typeface="楷体" panose="02010609060101010101" pitchFamily="49" charset="-122"/>
                <a:ea typeface="楷体" panose="02010609060101010101" pitchFamily="49" charset="-122"/>
              </a:rPr>
              <a:t>定位问题的本质是确定与参照物的空间关系，没有参考对象的坐标系是没有物理意义的，所以在理论物理界更倾向于采用参考系的表述。</a:t>
            </a:r>
            <a:endParaRPr lang="en-US" altLang="zh-CN" dirty="0">
              <a:latin typeface="楷体" panose="02010609060101010101" pitchFamily="49" charset="-122"/>
              <a:ea typeface="楷体" panose="02010609060101010101" pitchFamily="49" charset="-122"/>
            </a:endParaRPr>
          </a:p>
          <a:p>
            <a:pPr indent="457200"/>
            <a:r>
              <a:rPr lang="zh-CN" altLang="en-US" dirty="0">
                <a:latin typeface="楷体" panose="02010609060101010101" pitchFamily="49" charset="-122"/>
                <a:ea typeface="楷体" panose="02010609060101010101" pitchFamily="49" charset="-122"/>
              </a:rPr>
              <a:t>无论是人类还是机器人，确定位置的过程和参照物选区的过程都是密不可分的。</a:t>
            </a:r>
          </a:p>
        </p:txBody>
      </p:sp>
      <p:pic>
        <p:nvPicPr>
          <p:cNvPr id="15" name="图片 14">
            <a:extLst>
              <a:ext uri="{FF2B5EF4-FFF2-40B4-BE49-F238E27FC236}">
                <a16:creationId xmlns:a16="http://schemas.microsoft.com/office/drawing/2014/main" id="{BBE076E2-4FF5-4A57-89E4-D3A65C719B4D}"/>
              </a:ext>
            </a:extLst>
          </p:cNvPr>
          <p:cNvPicPr>
            <a:picLocks noChangeAspect="1"/>
          </p:cNvPicPr>
          <p:nvPr/>
        </p:nvPicPr>
        <p:blipFill>
          <a:blip r:embed="rId4"/>
          <a:stretch>
            <a:fillRect/>
          </a:stretch>
        </p:blipFill>
        <p:spPr>
          <a:xfrm>
            <a:off x="1416626" y="4496616"/>
            <a:ext cx="2001365" cy="2158469"/>
          </a:xfrm>
          <a:prstGeom prst="rect">
            <a:avLst/>
          </a:prstGeom>
        </p:spPr>
      </p:pic>
      <p:pic>
        <p:nvPicPr>
          <p:cNvPr id="16" name="图片 15">
            <a:extLst>
              <a:ext uri="{FF2B5EF4-FFF2-40B4-BE49-F238E27FC236}">
                <a16:creationId xmlns:a16="http://schemas.microsoft.com/office/drawing/2014/main" id="{1F93EB37-4BEA-47EE-8122-CA5D137DCA9B}"/>
              </a:ext>
            </a:extLst>
          </p:cNvPr>
          <p:cNvPicPr>
            <a:picLocks noChangeAspect="1"/>
          </p:cNvPicPr>
          <p:nvPr/>
        </p:nvPicPr>
        <p:blipFill>
          <a:blip r:embed="rId5"/>
          <a:stretch>
            <a:fillRect/>
          </a:stretch>
        </p:blipFill>
        <p:spPr>
          <a:xfrm>
            <a:off x="5177211" y="1594841"/>
            <a:ext cx="3201149" cy="2239117"/>
          </a:xfrm>
          <a:prstGeom prst="rect">
            <a:avLst/>
          </a:prstGeom>
        </p:spPr>
      </p:pic>
    </p:spTree>
    <p:extLst>
      <p:ext uri="{BB962C8B-B14F-4D97-AF65-F5344CB8AC3E}">
        <p14:creationId xmlns:p14="http://schemas.microsoft.com/office/powerpoint/2010/main" val="1737112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a:t>章节安排</a:t>
            </a:r>
          </a:p>
        </p:txBody>
      </p:sp>
      <p:sp>
        <p:nvSpPr>
          <p:cNvPr id="6147"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35A5737-56C8-46CF-BAD9-3A9CC62D30FA}" type="slidenum">
              <a:rPr kumimoji="0" lang="zh-CN" altLang="en-US" sz="1400">
                <a:latin typeface="Arial" panose="020B0604020202020204" pitchFamily="34" charset="0"/>
              </a:rPr>
              <a:pPr eaLnBrk="1" hangingPunct="1"/>
              <a:t>30</a:t>
            </a:fld>
            <a:endParaRPr kumimoji="0" lang="en-US" altLang="zh-CN" sz="1400">
              <a:latin typeface="Arial" panose="020B0604020202020204" pitchFamily="34" charset="0"/>
            </a:endParaRPr>
          </a:p>
        </p:txBody>
      </p:sp>
      <p:grpSp>
        <p:nvGrpSpPr>
          <p:cNvPr id="6148" name="Group 120"/>
          <p:cNvGrpSpPr>
            <a:grpSpLocks/>
          </p:cNvGrpSpPr>
          <p:nvPr/>
        </p:nvGrpSpPr>
        <p:grpSpPr bwMode="auto">
          <a:xfrm>
            <a:off x="1285837" y="1562100"/>
            <a:ext cx="6805437" cy="665163"/>
            <a:chOff x="1268" y="935"/>
            <a:chExt cx="3408" cy="419"/>
          </a:xfrm>
        </p:grpSpPr>
        <p:grpSp>
          <p:nvGrpSpPr>
            <p:cNvPr id="6194" name="Group 75"/>
            <p:cNvGrpSpPr>
              <a:grpSpLocks/>
            </p:cNvGrpSpPr>
            <p:nvPr/>
          </p:nvGrpSpPr>
          <p:grpSpPr bwMode="auto">
            <a:xfrm>
              <a:off x="1268" y="935"/>
              <a:ext cx="480" cy="419"/>
              <a:chOff x="1110" y="2656"/>
              <a:chExt cx="1549" cy="1351"/>
            </a:xfrm>
          </p:grpSpPr>
          <p:sp>
            <p:nvSpPr>
              <p:cNvPr id="6198" name="AutoShape 76"/>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99" name="AutoShape 77"/>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200" name="AutoShape 78"/>
              <p:cNvSpPr>
                <a:spLocks noChangeArrowheads="1"/>
              </p:cNvSpPr>
              <p:nvPr/>
            </p:nvSpPr>
            <p:spPr bwMode="gray">
              <a:xfrm>
                <a:off x="1200" y="2737"/>
                <a:ext cx="1349" cy="1167"/>
              </a:xfrm>
              <a:prstGeom prst="hexagon">
                <a:avLst>
                  <a:gd name="adj" fmla="val 28894"/>
                  <a:gd name="vf" fmla="val 115470"/>
                </a:avLst>
              </a:prstGeom>
              <a:gradFill rotWithShape="1">
                <a:gsLst>
                  <a:gs pos="0">
                    <a:srgbClr val="115252"/>
                  </a:gs>
                  <a:gs pos="50000">
                    <a:srgbClr val="25B1B1"/>
                  </a:gs>
                  <a:gs pos="100000">
                    <a:srgbClr val="115252"/>
                  </a:gs>
                </a:gsLst>
                <a:lin ang="2700000" scaled="1"/>
              </a:gradFill>
              <a:ln w="9525">
                <a:solidFill>
                  <a:srgbClr val="1D528D"/>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grpSp>
        <p:sp>
          <p:nvSpPr>
            <p:cNvPr id="6195" name="Line 83"/>
            <p:cNvSpPr>
              <a:spLocks noChangeShapeType="1"/>
            </p:cNvSpPr>
            <p:nvPr/>
          </p:nvSpPr>
          <p:spPr bwMode="auto">
            <a:xfrm>
              <a:off x="1652" y="1319"/>
              <a:ext cx="3024"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96" name="Text Box 84"/>
            <p:cNvSpPr txBox="1">
              <a:spLocks noChangeArrowheads="1"/>
            </p:cNvSpPr>
            <p:nvPr/>
          </p:nvSpPr>
          <p:spPr bwMode="auto">
            <a:xfrm>
              <a:off x="1882" y="983"/>
              <a:ext cx="25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zh-CN" altLang="en-US" b="1" dirty="0">
                  <a:latin typeface="Arial" panose="020B0604020202020204" pitchFamily="34" charset="0"/>
                  <a:ea typeface="黑体" panose="02010609060101010101" pitchFamily="49" charset="-122"/>
                </a:rPr>
                <a:t>什么是</a:t>
              </a:r>
              <a:r>
                <a:rPr kumimoji="0" lang="en-US" altLang="zh-CN" b="1" dirty="0">
                  <a:latin typeface="Arial" panose="020B0604020202020204" pitchFamily="34" charset="0"/>
                  <a:ea typeface="黑体" panose="02010609060101010101" pitchFamily="49" charset="-122"/>
                </a:rPr>
                <a:t>SLAM</a:t>
              </a:r>
              <a:endParaRPr kumimoji="0" lang="zh-CN" altLang="en-US" b="1" dirty="0">
                <a:latin typeface="Arial" panose="020B0604020202020204" pitchFamily="34" charset="0"/>
                <a:ea typeface="黑体" panose="02010609060101010101" pitchFamily="49" charset="-122"/>
              </a:endParaRPr>
            </a:p>
          </p:txBody>
        </p:sp>
        <p:sp>
          <p:nvSpPr>
            <p:cNvPr id="6197" name="Text Box 85"/>
            <p:cNvSpPr txBox="1">
              <a:spLocks noChangeArrowheads="1"/>
            </p:cNvSpPr>
            <p:nvPr/>
          </p:nvSpPr>
          <p:spPr bwMode="gray">
            <a:xfrm>
              <a:off x="1350" y="997"/>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b="1">
                  <a:solidFill>
                    <a:srgbClr val="FFFFFF"/>
                  </a:solidFill>
                  <a:latin typeface="Arial" panose="020B0604020202020204" pitchFamily="34" charset="0"/>
                  <a:ea typeface="华文中宋" panose="02010600040101010101" pitchFamily="2" charset="-122"/>
                </a:rPr>
                <a:t>一</a:t>
              </a:r>
            </a:p>
          </p:txBody>
        </p:sp>
      </p:grpSp>
      <p:grpSp>
        <p:nvGrpSpPr>
          <p:cNvPr id="6149" name="Group 123"/>
          <p:cNvGrpSpPr>
            <a:grpSpLocks/>
          </p:cNvGrpSpPr>
          <p:nvPr/>
        </p:nvGrpSpPr>
        <p:grpSpPr bwMode="auto">
          <a:xfrm>
            <a:off x="1285838" y="3838578"/>
            <a:ext cx="7023100" cy="665163"/>
            <a:chOff x="1268" y="2341"/>
            <a:chExt cx="3517" cy="419"/>
          </a:xfrm>
        </p:grpSpPr>
        <p:sp>
          <p:nvSpPr>
            <p:cNvPr id="6186" name="Line 92"/>
            <p:cNvSpPr>
              <a:spLocks noChangeShapeType="1"/>
            </p:cNvSpPr>
            <p:nvPr/>
          </p:nvSpPr>
          <p:spPr bwMode="auto">
            <a:xfrm>
              <a:off x="1652" y="2727"/>
              <a:ext cx="3024"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7" name="Text Box 94"/>
            <p:cNvSpPr txBox="1">
              <a:spLocks noChangeArrowheads="1"/>
            </p:cNvSpPr>
            <p:nvPr/>
          </p:nvSpPr>
          <p:spPr bwMode="gray">
            <a:xfrm>
              <a:off x="1392" y="2405"/>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b="1">
                  <a:solidFill>
                    <a:srgbClr val="FFFFFF"/>
                  </a:solidFill>
                  <a:latin typeface="Arial" panose="020B0604020202020204" pitchFamily="34" charset="0"/>
                </a:rPr>
                <a:t>4</a:t>
              </a:r>
            </a:p>
          </p:txBody>
        </p:sp>
        <p:grpSp>
          <p:nvGrpSpPr>
            <p:cNvPr id="6188" name="Group 100"/>
            <p:cNvGrpSpPr>
              <a:grpSpLocks/>
            </p:cNvGrpSpPr>
            <p:nvPr/>
          </p:nvGrpSpPr>
          <p:grpSpPr bwMode="auto">
            <a:xfrm>
              <a:off x="1268" y="2341"/>
              <a:ext cx="480" cy="419"/>
              <a:chOff x="3174" y="2656"/>
              <a:chExt cx="1549" cy="1351"/>
            </a:xfrm>
          </p:grpSpPr>
          <p:sp>
            <p:nvSpPr>
              <p:cNvPr id="6191" name="AutoShape 101"/>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92" name="AutoShape 102"/>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93" name="AutoShape 103"/>
              <p:cNvSpPr>
                <a:spLocks noChangeArrowheads="1"/>
              </p:cNvSpPr>
              <p:nvPr/>
            </p:nvSpPr>
            <p:spPr bwMode="gray">
              <a:xfrm>
                <a:off x="3264" y="2737"/>
                <a:ext cx="1349" cy="1167"/>
              </a:xfrm>
              <a:prstGeom prst="hexagon">
                <a:avLst>
                  <a:gd name="adj" fmla="val 28894"/>
                  <a:gd name="vf" fmla="val 115470"/>
                </a:avLst>
              </a:prstGeom>
              <a:gradFill rotWithShape="1">
                <a:gsLst>
                  <a:gs pos="0">
                    <a:srgbClr val="33346F"/>
                  </a:gs>
                  <a:gs pos="100000">
                    <a:srgbClr val="6E71F0"/>
                  </a:gs>
                </a:gsLst>
                <a:lin ang="2700000" scaled="1"/>
              </a:gradFill>
              <a:ln w="9525">
                <a:solidFill>
                  <a:srgbClr val="1D528D"/>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grpSp>
        <p:sp>
          <p:nvSpPr>
            <p:cNvPr id="6189" name="Text Box 104"/>
            <p:cNvSpPr txBox="1">
              <a:spLocks noChangeArrowheads="1"/>
            </p:cNvSpPr>
            <p:nvPr/>
          </p:nvSpPr>
          <p:spPr bwMode="gray">
            <a:xfrm>
              <a:off x="1350" y="240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b="1">
                  <a:solidFill>
                    <a:srgbClr val="FFFFFF"/>
                  </a:solidFill>
                  <a:latin typeface="Arial" panose="020B0604020202020204" pitchFamily="34" charset="0"/>
                  <a:ea typeface="华文中宋" panose="02010600040101010101" pitchFamily="2" charset="-122"/>
                </a:rPr>
                <a:t>四</a:t>
              </a:r>
            </a:p>
          </p:txBody>
        </p:sp>
        <p:sp>
          <p:nvSpPr>
            <p:cNvPr id="6190" name="Text Box 84"/>
            <p:cNvSpPr txBox="1">
              <a:spLocks noChangeArrowheads="1"/>
            </p:cNvSpPr>
            <p:nvPr/>
          </p:nvSpPr>
          <p:spPr bwMode="auto">
            <a:xfrm>
              <a:off x="1882" y="2384"/>
              <a:ext cx="290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zh-CN" altLang="en-US" b="1" dirty="0">
                  <a:solidFill>
                    <a:srgbClr val="FF0000"/>
                  </a:solidFill>
                  <a:latin typeface="Arial" panose="020B0604020202020204" pitchFamily="34" charset="0"/>
                  <a:ea typeface="黑体" panose="02010609060101010101" pitchFamily="49" charset="-122"/>
                </a:rPr>
                <a:t>视觉</a:t>
              </a:r>
              <a:r>
                <a:rPr kumimoji="0" lang="en-US" altLang="zh-CN" b="1" dirty="0">
                  <a:solidFill>
                    <a:srgbClr val="FF0000"/>
                  </a:solidFill>
                  <a:latin typeface="Arial" panose="020B0604020202020204" pitchFamily="34" charset="0"/>
                  <a:ea typeface="黑体" panose="02010609060101010101" pitchFamily="49" charset="-122"/>
                </a:rPr>
                <a:t>SLAM</a:t>
              </a:r>
              <a:r>
                <a:rPr kumimoji="0" lang="zh-CN" altLang="en-US" b="1" dirty="0">
                  <a:solidFill>
                    <a:srgbClr val="FF0000"/>
                  </a:solidFill>
                  <a:latin typeface="Arial" panose="020B0604020202020204" pitchFamily="34" charset="0"/>
                  <a:ea typeface="黑体" panose="02010609060101010101" pitchFamily="49" charset="-122"/>
                </a:rPr>
                <a:t>框架</a:t>
              </a:r>
            </a:p>
          </p:txBody>
        </p:sp>
      </p:grpSp>
      <p:grpSp>
        <p:nvGrpSpPr>
          <p:cNvPr id="6150" name="Group 124"/>
          <p:cNvGrpSpPr>
            <a:grpSpLocks/>
          </p:cNvGrpSpPr>
          <p:nvPr/>
        </p:nvGrpSpPr>
        <p:grpSpPr bwMode="auto">
          <a:xfrm>
            <a:off x="1285837" y="4608513"/>
            <a:ext cx="6805437" cy="665162"/>
            <a:chOff x="1268" y="2840"/>
            <a:chExt cx="3408" cy="419"/>
          </a:xfrm>
        </p:grpSpPr>
        <p:sp>
          <p:nvSpPr>
            <p:cNvPr id="6178" name="Line 89"/>
            <p:cNvSpPr>
              <a:spLocks noChangeShapeType="1"/>
            </p:cNvSpPr>
            <p:nvPr/>
          </p:nvSpPr>
          <p:spPr bwMode="auto">
            <a:xfrm>
              <a:off x="1652" y="3226"/>
              <a:ext cx="3024"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9" name="Text Box 91"/>
            <p:cNvSpPr txBox="1">
              <a:spLocks noChangeArrowheads="1"/>
            </p:cNvSpPr>
            <p:nvPr/>
          </p:nvSpPr>
          <p:spPr bwMode="gray">
            <a:xfrm>
              <a:off x="1392" y="290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b="1">
                  <a:solidFill>
                    <a:srgbClr val="FFFFFF"/>
                  </a:solidFill>
                  <a:latin typeface="Arial" panose="020B0604020202020204" pitchFamily="34" charset="0"/>
                </a:rPr>
                <a:t>3</a:t>
              </a:r>
            </a:p>
          </p:txBody>
        </p:sp>
        <p:grpSp>
          <p:nvGrpSpPr>
            <p:cNvPr id="6180" name="Group 95"/>
            <p:cNvGrpSpPr>
              <a:grpSpLocks/>
            </p:cNvGrpSpPr>
            <p:nvPr/>
          </p:nvGrpSpPr>
          <p:grpSpPr bwMode="auto">
            <a:xfrm>
              <a:off x="1268" y="2840"/>
              <a:ext cx="480" cy="419"/>
              <a:chOff x="1110" y="2656"/>
              <a:chExt cx="1549" cy="1351"/>
            </a:xfrm>
          </p:grpSpPr>
          <p:sp>
            <p:nvSpPr>
              <p:cNvPr id="6183" name="AutoShape 96"/>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84" name="AutoShape 97"/>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85" name="AutoShape 98"/>
              <p:cNvSpPr>
                <a:spLocks noChangeArrowheads="1"/>
              </p:cNvSpPr>
              <p:nvPr/>
            </p:nvSpPr>
            <p:spPr bwMode="gray">
              <a:xfrm>
                <a:off x="1200" y="2737"/>
                <a:ext cx="1349" cy="1167"/>
              </a:xfrm>
              <a:prstGeom prst="hexagon">
                <a:avLst>
                  <a:gd name="adj" fmla="val 28894"/>
                  <a:gd name="vf" fmla="val 115470"/>
                </a:avLst>
              </a:prstGeom>
              <a:gradFill rotWithShape="1">
                <a:gsLst>
                  <a:gs pos="0">
                    <a:srgbClr val="115252"/>
                  </a:gs>
                  <a:gs pos="50000">
                    <a:srgbClr val="25B1B1"/>
                  </a:gs>
                  <a:gs pos="100000">
                    <a:srgbClr val="115252"/>
                  </a:gs>
                </a:gsLst>
                <a:lin ang="2700000" scaled="1"/>
              </a:gradFill>
              <a:ln w="9525">
                <a:solidFill>
                  <a:srgbClr val="1D528D"/>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grpSp>
        <p:sp>
          <p:nvSpPr>
            <p:cNvPr id="6181" name="Text Box 99"/>
            <p:cNvSpPr txBox="1">
              <a:spLocks noChangeArrowheads="1"/>
            </p:cNvSpPr>
            <p:nvPr/>
          </p:nvSpPr>
          <p:spPr bwMode="gray">
            <a:xfrm>
              <a:off x="1350" y="290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b="1">
                  <a:solidFill>
                    <a:srgbClr val="FFFFFF"/>
                  </a:solidFill>
                  <a:latin typeface="Arial" panose="020B0604020202020204" pitchFamily="34" charset="0"/>
                  <a:ea typeface="华文中宋" panose="02010600040101010101" pitchFamily="2" charset="-122"/>
                </a:rPr>
                <a:t>五</a:t>
              </a:r>
            </a:p>
          </p:txBody>
        </p:sp>
        <p:sp>
          <p:nvSpPr>
            <p:cNvPr id="6182" name="Text Box 84"/>
            <p:cNvSpPr txBox="1">
              <a:spLocks noChangeArrowheads="1"/>
            </p:cNvSpPr>
            <p:nvPr/>
          </p:nvSpPr>
          <p:spPr bwMode="auto">
            <a:xfrm>
              <a:off x="1882" y="2886"/>
              <a:ext cx="25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zh-CN" altLang="en-US" b="1" dirty="0">
                  <a:latin typeface="Arial" panose="020B0604020202020204" pitchFamily="34" charset="0"/>
                  <a:ea typeface="黑体" panose="02010609060101010101" pitchFamily="49" charset="-122"/>
                </a:rPr>
                <a:t>视觉里程计</a:t>
              </a:r>
              <a:endParaRPr kumimoji="0" lang="zh-CN" altLang="en-US" b="1" dirty="0">
                <a:solidFill>
                  <a:srgbClr val="000000"/>
                </a:solidFill>
                <a:latin typeface="Arial" panose="020B0604020202020204" pitchFamily="34" charset="0"/>
                <a:ea typeface="黑体" panose="02010609060101010101" pitchFamily="49" charset="-122"/>
              </a:endParaRPr>
            </a:p>
          </p:txBody>
        </p:sp>
      </p:grpSp>
      <p:grpSp>
        <p:nvGrpSpPr>
          <p:cNvPr id="6151" name="Group 126"/>
          <p:cNvGrpSpPr>
            <a:grpSpLocks/>
          </p:cNvGrpSpPr>
          <p:nvPr/>
        </p:nvGrpSpPr>
        <p:grpSpPr bwMode="auto">
          <a:xfrm>
            <a:off x="1285838" y="2314575"/>
            <a:ext cx="7023100" cy="665163"/>
            <a:chOff x="1268" y="1409"/>
            <a:chExt cx="3517" cy="419"/>
          </a:xfrm>
        </p:grpSpPr>
        <p:grpSp>
          <p:nvGrpSpPr>
            <p:cNvPr id="6171" name="Group 79"/>
            <p:cNvGrpSpPr>
              <a:grpSpLocks/>
            </p:cNvGrpSpPr>
            <p:nvPr/>
          </p:nvGrpSpPr>
          <p:grpSpPr bwMode="auto">
            <a:xfrm>
              <a:off x="1268" y="1409"/>
              <a:ext cx="480" cy="419"/>
              <a:chOff x="3174" y="2656"/>
              <a:chExt cx="1549" cy="1351"/>
            </a:xfrm>
          </p:grpSpPr>
          <p:sp>
            <p:nvSpPr>
              <p:cNvPr id="6175" name="AutoShape 80"/>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76" name="AutoShape 81"/>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77" name="AutoShape 82"/>
              <p:cNvSpPr>
                <a:spLocks noChangeArrowheads="1"/>
              </p:cNvSpPr>
              <p:nvPr/>
            </p:nvSpPr>
            <p:spPr bwMode="gray">
              <a:xfrm>
                <a:off x="3264" y="2737"/>
                <a:ext cx="1349" cy="1167"/>
              </a:xfrm>
              <a:prstGeom prst="hexagon">
                <a:avLst>
                  <a:gd name="adj" fmla="val 28894"/>
                  <a:gd name="vf" fmla="val 115470"/>
                </a:avLst>
              </a:prstGeom>
              <a:gradFill rotWithShape="1">
                <a:gsLst>
                  <a:gs pos="0">
                    <a:srgbClr val="33346F"/>
                  </a:gs>
                  <a:gs pos="100000">
                    <a:srgbClr val="6E71F0"/>
                  </a:gs>
                </a:gsLst>
                <a:lin ang="2700000" scaled="1"/>
              </a:gradFill>
              <a:ln w="9525">
                <a:solidFill>
                  <a:srgbClr val="1D528D"/>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grpSp>
        <p:sp>
          <p:nvSpPr>
            <p:cNvPr id="6172" name="Line 86"/>
            <p:cNvSpPr>
              <a:spLocks noChangeShapeType="1"/>
            </p:cNvSpPr>
            <p:nvPr/>
          </p:nvSpPr>
          <p:spPr bwMode="auto">
            <a:xfrm>
              <a:off x="1652" y="1793"/>
              <a:ext cx="3024"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3" name="Text Box 88"/>
            <p:cNvSpPr txBox="1">
              <a:spLocks noChangeArrowheads="1"/>
            </p:cNvSpPr>
            <p:nvPr/>
          </p:nvSpPr>
          <p:spPr bwMode="gray">
            <a:xfrm>
              <a:off x="1350" y="147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b="1">
                  <a:solidFill>
                    <a:srgbClr val="FFFFFF"/>
                  </a:solidFill>
                  <a:latin typeface="Arial" panose="020B0604020202020204" pitchFamily="34" charset="0"/>
                  <a:ea typeface="华文中宋" panose="02010600040101010101" pitchFamily="2" charset="-122"/>
                </a:rPr>
                <a:t>二</a:t>
              </a:r>
            </a:p>
          </p:txBody>
        </p:sp>
        <p:sp>
          <p:nvSpPr>
            <p:cNvPr id="6174" name="Text Box 84"/>
            <p:cNvSpPr txBox="1">
              <a:spLocks noChangeArrowheads="1"/>
            </p:cNvSpPr>
            <p:nvPr/>
          </p:nvSpPr>
          <p:spPr bwMode="auto">
            <a:xfrm>
              <a:off x="1882" y="1464"/>
              <a:ext cx="290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b="1" dirty="0">
                  <a:latin typeface="Arial" panose="020B0604020202020204" pitchFamily="34" charset="0"/>
                  <a:ea typeface="黑体" panose="02010609060101010101" pitchFamily="49" charset="-122"/>
                </a:rPr>
                <a:t>SLAM</a:t>
              </a:r>
              <a:r>
                <a:rPr kumimoji="0" lang="zh-CN" altLang="en-US" b="1" dirty="0">
                  <a:latin typeface="Arial" panose="020B0604020202020204" pitchFamily="34" charset="0"/>
                  <a:ea typeface="黑体" panose="02010609060101010101" pitchFamily="49" charset="-122"/>
                </a:rPr>
                <a:t>发展简史</a:t>
              </a:r>
            </a:p>
          </p:txBody>
        </p:sp>
      </p:grpSp>
      <p:grpSp>
        <p:nvGrpSpPr>
          <p:cNvPr id="6152" name="Group 122"/>
          <p:cNvGrpSpPr>
            <a:grpSpLocks/>
          </p:cNvGrpSpPr>
          <p:nvPr/>
        </p:nvGrpSpPr>
        <p:grpSpPr bwMode="auto">
          <a:xfrm>
            <a:off x="1285838" y="3074988"/>
            <a:ext cx="7023100" cy="665162"/>
            <a:chOff x="1268" y="1888"/>
            <a:chExt cx="3517" cy="419"/>
          </a:xfrm>
        </p:grpSpPr>
        <p:sp>
          <p:nvSpPr>
            <p:cNvPr id="6162" name="Line 89"/>
            <p:cNvSpPr>
              <a:spLocks noChangeShapeType="1"/>
            </p:cNvSpPr>
            <p:nvPr/>
          </p:nvSpPr>
          <p:spPr bwMode="auto">
            <a:xfrm>
              <a:off x="1652" y="2274"/>
              <a:ext cx="3024"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3" name="Text Box 91"/>
            <p:cNvSpPr txBox="1">
              <a:spLocks noChangeArrowheads="1"/>
            </p:cNvSpPr>
            <p:nvPr/>
          </p:nvSpPr>
          <p:spPr bwMode="gray">
            <a:xfrm>
              <a:off x="1392" y="1952"/>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b="1">
                  <a:solidFill>
                    <a:srgbClr val="FFFFFF"/>
                  </a:solidFill>
                  <a:latin typeface="Arial" panose="020B0604020202020204" pitchFamily="34" charset="0"/>
                </a:rPr>
                <a:t>3</a:t>
              </a:r>
            </a:p>
          </p:txBody>
        </p:sp>
        <p:grpSp>
          <p:nvGrpSpPr>
            <p:cNvPr id="6164" name="Group 95"/>
            <p:cNvGrpSpPr>
              <a:grpSpLocks/>
            </p:cNvGrpSpPr>
            <p:nvPr/>
          </p:nvGrpSpPr>
          <p:grpSpPr bwMode="auto">
            <a:xfrm>
              <a:off x="1268" y="1888"/>
              <a:ext cx="480" cy="419"/>
              <a:chOff x="1110" y="2656"/>
              <a:chExt cx="1549" cy="1351"/>
            </a:xfrm>
          </p:grpSpPr>
          <p:sp>
            <p:nvSpPr>
              <p:cNvPr id="6168" name="AutoShape 96"/>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69" name="AutoShape 97"/>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70" name="AutoShape 98"/>
              <p:cNvSpPr>
                <a:spLocks noChangeArrowheads="1"/>
              </p:cNvSpPr>
              <p:nvPr/>
            </p:nvSpPr>
            <p:spPr bwMode="gray">
              <a:xfrm>
                <a:off x="1200" y="2737"/>
                <a:ext cx="1349" cy="1167"/>
              </a:xfrm>
              <a:prstGeom prst="hexagon">
                <a:avLst>
                  <a:gd name="adj" fmla="val 28894"/>
                  <a:gd name="vf" fmla="val 115470"/>
                </a:avLst>
              </a:prstGeom>
              <a:gradFill rotWithShape="1">
                <a:gsLst>
                  <a:gs pos="0">
                    <a:srgbClr val="115252"/>
                  </a:gs>
                  <a:gs pos="50000">
                    <a:srgbClr val="25B1B1"/>
                  </a:gs>
                  <a:gs pos="100000">
                    <a:srgbClr val="115252"/>
                  </a:gs>
                </a:gsLst>
                <a:lin ang="2700000" scaled="1"/>
              </a:gradFill>
              <a:ln w="9525">
                <a:solidFill>
                  <a:srgbClr val="1D528D"/>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grpSp>
        <p:sp>
          <p:nvSpPr>
            <p:cNvPr id="6165" name="Text Box 99"/>
            <p:cNvSpPr txBox="1">
              <a:spLocks noChangeArrowheads="1"/>
            </p:cNvSpPr>
            <p:nvPr/>
          </p:nvSpPr>
          <p:spPr bwMode="gray">
            <a:xfrm>
              <a:off x="1350" y="1952"/>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b="1">
                  <a:solidFill>
                    <a:srgbClr val="FFFFFF"/>
                  </a:solidFill>
                  <a:latin typeface="Arial" panose="020B0604020202020204" pitchFamily="34" charset="0"/>
                  <a:ea typeface="华文中宋" panose="02010600040101010101" pitchFamily="2" charset="-122"/>
                </a:rPr>
                <a:t>三</a:t>
              </a:r>
            </a:p>
          </p:txBody>
        </p:sp>
        <p:sp>
          <p:nvSpPr>
            <p:cNvPr id="6166" name="Text Box 84"/>
            <p:cNvSpPr txBox="1">
              <a:spLocks noChangeArrowheads="1"/>
            </p:cNvSpPr>
            <p:nvPr/>
          </p:nvSpPr>
          <p:spPr bwMode="auto">
            <a:xfrm>
              <a:off x="1882" y="1934"/>
              <a:ext cx="25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endParaRPr kumimoji="0" lang="zh-CN" altLang="en-US" b="1">
                <a:solidFill>
                  <a:srgbClr val="000000"/>
                </a:solidFill>
                <a:latin typeface="Arial" panose="020B0604020202020204" pitchFamily="34" charset="0"/>
                <a:ea typeface="黑体" panose="02010609060101010101" pitchFamily="49" charset="-122"/>
              </a:endParaRPr>
            </a:p>
          </p:txBody>
        </p:sp>
        <p:sp>
          <p:nvSpPr>
            <p:cNvPr id="6167" name="Text Box 84"/>
            <p:cNvSpPr txBox="1">
              <a:spLocks noChangeArrowheads="1"/>
            </p:cNvSpPr>
            <p:nvPr/>
          </p:nvSpPr>
          <p:spPr bwMode="auto">
            <a:xfrm>
              <a:off x="1882" y="1933"/>
              <a:ext cx="290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b="1" dirty="0">
                  <a:latin typeface="Arial" panose="020B0604020202020204" pitchFamily="34" charset="0"/>
                  <a:ea typeface="黑体" panose="02010609060101010101" pitchFamily="49" charset="-122"/>
                </a:rPr>
                <a:t>SLAM</a:t>
              </a:r>
              <a:r>
                <a:rPr kumimoji="0" lang="zh-CN" altLang="en-US" b="1" dirty="0">
                  <a:latin typeface="Arial" panose="020B0604020202020204" pitchFamily="34" charset="0"/>
                  <a:ea typeface="黑体" panose="02010609060101010101" pitchFamily="49" charset="-122"/>
                </a:rPr>
                <a:t>技术的基础理论</a:t>
              </a:r>
            </a:p>
          </p:txBody>
        </p:sp>
      </p:grpSp>
    </p:spTree>
    <p:extLst>
      <p:ext uri="{BB962C8B-B14F-4D97-AF65-F5344CB8AC3E}">
        <p14:creationId xmlns:p14="http://schemas.microsoft.com/office/powerpoint/2010/main" val="325642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图片 7171">
            <a:extLst>
              <a:ext uri="{FF2B5EF4-FFF2-40B4-BE49-F238E27FC236}">
                <a16:creationId xmlns:a16="http://schemas.microsoft.com/office/drawing/2014/main" id="{B19C89EF-AF3C-4ECA-A3D8-E33020CFF84E}"/>
              </a:ext>
            </a:extLst>
          </p:cNvPr>
          <p:cNvPicPr>
            <a:picLocks noChangeAspect="1"/>
          </p:cNvPicPr>
          <p:nvPr/>
        </p:nvPicPr>
        <p:blipFill>
          <a:blip r:embed="rId3"/>
          <a:stretch>
            <a:fillRect/>
          </a:stretch>
        </p:blipFill>
        <p:spPr>
          <a:xfrm>
            <a:off x="3572302" y="3218295"/>
            <a:ext cx="1764745" cy="1024691"/>
          </a:xfrm>
          <a:prstGeom prst="rect">
            <a:avLst/>
          </a:prstGeom>
        </p:spPr>
      </p:pic>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31</a:t>
            </a:fld>
            <a:r>
              <a:rPr kumimoji="0" lang="en-US" altLang="zh-CN" sz="1400" dirty="0">
                <a:latin typeface="Arial" panose="020B0604020202020204" pitchFamily="34" charset="0"/>
              </a:rPr>
              <a:t>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zh-CN" altLang="en-US" dirty="0"/>
              <a:t>视觉</a:t>
            </a:r>
            <a:r>
              <a:rPr lang="en-US" altLang="zh-CN" dirty="0"/>
              <a:t>SLAM</a:t>
            </a:r>
            <a:r>
              <a:rPr lang="zh-CN" altLang="en-US" dirty="0"/>
              <a:t>框架</a:t>
            </a:r>
          </a:p>
        </p:txBody>
      </p:sp>
      <p:grpSp>
        <p:nvGrpSpPr>
          <p:cNvPr id="26" name="组合 3">
            <a:extLst>
              <a:ext uri="{FF2B5EF4-FFF2-40B4-BE49-F238E27FC236}">
                <a16:creationId xmlns:a16="http://schemas.microsoft.com/office/drawing/2014/main" id="{33A30E44-AE63-48B4-9096-807B24B3B26D}"/>
              </a:ext>
            </a:extLst>
          </p:cNvPr>
          <p:cNvGrpSpPr>
            <a:grpSpLocks/>
          </p:cNvGrpSpPr>
          <p:nvPr/>
        </p:nvGrpSpPr>
        <p:grpSpPr bwMode="auto">
          <a:xfrm>
            <a:off x="762000" y="1569398"/>
            <a:ext cx="7515225" cy="4374204"/>
            <a:chOff x="480" y="1062"/>
            <a:chExt cx="4608" cy="2682"/>
          </a:xfrm>
        </p:grpSpPr>
        <p:sp>
          <p:nvSpPr>
            <p:cNvPr id="27" name="任意多边形 4">
              <a:extLst>
                <a:ext uri="{FF2B5EF4-FFF2-40B4-BE49-F238E27FC236}">
                  <a16:creationId xmlns:a16="http://schemas.microsoft.com/office/drawing/2014/main" id="{16372EC3-769B-42E5-B166-A1C703710EC1}"/>
                </a:ext>
              </a:extLst>
            </p:cNvPr>
            <p:cNvSpPr>
              <a:spLocks noEditPoints="1"/>
            </p:cNvSpPr>
            <p:nvPr/>
          </p:nvSpPr>
          <p:spPr bwMode="gray">
            <a:xfrm rot="-1358056">
              <a:off x="877" y="1765"/>
              <a:ext cx="3839" cy="1527"/>
            </a:xfrm>
            <a:custGeom>
              <a:avLst/>
              <a:gdLst>
                <a:gd name="T0" fmla="*/ 1692 w 4040"/>
                <a:gd name="T1" fmla="*/ 12 h 1888"/>
                <a:gd name="T2" fmla="*/ 1234 w 4040"/>
                <a:gd name="T3" fmla="*/ 74 h 1888"/>
                <a:gd name="T4" fmla="*/ 828 w 4040"/>
                <a:gd name="T5" fmla="*/ 182 h 1888"/>
                <a:gd name="T6" fmla="*/ 486 w 4040"/>
                <a:gd name="T7" fmla="*/ 330 h 1888"/>
                <a:gd name="T8" fmla="*/ 226 w 4040"/>
                <a:gd name="T9" fmla="*/ 510 h 1888"/>
                <a:gd name="T10" fmla="*/ 58 w 4040"/>
                <a:gd name="T11" fmla="*/ 718 h 1888"/>
                <a:gd name="T12" fmla="*/ 0 w 4040"/>
                <a:gd name="T13" fmla="*/ 944 h 1888"/>
                <a:gd name="T14" fmla="*/ 58 w 4040"/>
                <a:gd name="T15" fmla="*/ 1170 h 1888"/>
                <a:gd name="T16" fmla="*/ 226 w 4040"/>
                <a:gd name="T17" fmla="*/ 1378 h 1888"/>
                <a:gd name="T18" fmla="*/ 486 w 4040"/>
                <a:gd name="T19" fmla="*/ 1558 h 1888"/>
                <a:gd name="T20" fmla="*/ 828 w 4040"/>
                <a:gd name="T21" fmla="*/ 1706 h 1888"/>
                <a:gd name="T22" fmla="*/ 1234 w 4040"/>
                <a:gd name="T23" fmla="*/ 1814 h 1888"/>
                <a:gd name="T24" fmla="*/ 1692 w 4040"/>
                <a:gd name="T25" fmla="*/ 1876 h 1888"/>
                <a:gd name="T26" fmla="*/ 2186 w 4040"/>
                <a:gd name="T27" fmla="*/ 1884 h 1888"/>
                <a:gd name="T28" fmla="*/ 2658 w 4040"/>
                <a:gd name="T29" fmla="*/ 1840 h 1888"/>
                <a:gd name="T30" fmla="*/ 3084 w 4040"/>
                <a:gd name="T31" fmla="*/ 1746 h 1888"/>
                <a:gd name="T32" fmla="*/ 3448 w 4040"/>
                <a:gd name="T33" fmla="*/ 1612 h 1888"/>
                <a:gd name="T34" fmla="*/ 3738 w 4040"/>
                <a:gd name="T35" fmla="*/ 1442 h 1888"/>
                <a:gd name="T36" fmla="*/ 3938 w 4040"/>
                <a:gd name="T37" fmla="*/ 1242 h 1888"/>
                <a:gd name="T38" fmla="*/ 4034 w 4040"/>
                <a:gd name="T39" fmla="*/ 1022 h 1888"/>
                <a:gd name="T40" fmla="*/ 4014 w 4040"/>
                <a:gd name="T41" fmla="*/ 790 h 1888"/>
                <a:gd name="T42" fmla="*/ 3882 w 4040"/>
                <a:gd name="T43" fmla="*/ 576 h 1888"/>
                <a:gd name="T44" fmla="*/ 3650 w 4040"/>
                <a:gd name="T45" fmla="*/ 386 h 1888"/>
                <a:gd name="T46" fmla="*/ 3334 w 4040"/>
                <a:gd name="T47" fmla="*/ 228 h 1888"/>
                <a:gd name="T48" fmla="*/ 2948 w 4040"/>
                <a:gd name="T49" fmla="*/ 106 h 1888"/>
                <a:gd name="T50" fmla="*/ 2506 w 4040"/>
                <a:gd name="T51" fmla="*/ 28 h 1888"/>
                <a:gd name="T52" fmla="*/ 2020 w 4040"/>
                <a:gd name="T53" fmla="*/ 0 h 1888"/>
                <a:gd name="T54" fmla="*/ 1606 w 4040"/>
                <a:gd name="T55" fmla="*/ 1736 h 1888"/>
                <a:gd name="T56" fmla="*/ 1164 w 4040"/>
                <a:gd name="T57" fmla="*/ 1678 h 1888"/>
                <a:gd name="T58" fmla="*/ 776 w 4040"/>
                <a:gd name="T59" fmla="*/ 1576 h 1888"/>
                <a:gd name="T60" fmla="*/ 458 w 4040"/>
                <a:gd name="T61" fmla="*/ 1436 h 1888"/>
                <a:gd name="T62" fmla="*/ 224 w 4040"/>
                <a:gd name="T63" fmla="*/ 1266 h 1888"/>
                <a:gd name="T64" fmla="*/ 88 w 4040"/>
                <a:gd name="T65" fmla="*/ 1074 h 1888"/>
                <a:gd name="T66" fmla="*/ 68 w 4040"/>
                <a:gd name="T67" fmla="*/ 864 h 1888"/>
                <a:gd name="T68" fmla="*/ 166 w 4040"/>
                <a:gd name="T69" fmla="*/ 664 h 1888"/>
                <a:gd name="T70" fmla="*/ 370 w 4040"/>
                <a:gd name="T71" fmla="*/ 486 h 1888"/>
                <a:gd name="T72" fmla="*/ 662 w 4040"/>
                <a:gd name="T73" fmla="*/ 336 h 1888"/>
                <a:gd name="T74" fmla="*/ 1028 w 4040"/>
                <a:gd name="T75" fmla="*/ 222 h 1888"/>
                <a:gd name="T76" fmla="*/ 1454 w 4040"/>
                <a:gd name="T77" fmla="*/ 148 h 1888"/>
                <a:gd name="T78" fmla="*/ 1922 w 4040"/>
                <a:gd name="T79" fmla="*/ 120 h 1888"/>
                <a:gd name="T80" fmla="*/ 2392 w 4040"/>
                <a:gd name="T81" fmla="*/ 148 h 1888"/>
                <a:gd name="T82" fmla="*/ 2818 w 4040"/>
                <a:gd name="T83" fmla="*/ 222 h 1888"/>
                <a:gd name="T84" fmla="*/ 3184 w 4040"/>
                <a:gd name="T85" fmla="*/ 336 h 1888"/>
                <a:gd name="T86" fmla="*/ 3476 w 4040"/>
                <a:gd name="T87" fmla="*/ 486 h 1888"/>
                <a:gd name="T88" fmla="*/ 3680 w 4040"/>
                <a:gd name="T89" fmla="*/ 664 h 1888"/>
                <a:gd name="T90" fmla="*/ 3778 w 4040"/>
                <a:gd name="T91" fmla="*/ 864 h 1888"/>
                <a:gd name="T92" fmla="*/ 3758 w 4040"/>
                <a:gd name="T93" fmla="*/ 1074 h 1888"/>
                <a:gd name="T94" fmla="*/ 3622 w 4040"/>
                <a:gd name="T95" fmla="*/ 1266 h 1888"/>
                <a:gd name="T96" fmla="*/ 3388 w 4040"/>
                <a:gd name="T97" fmla="*/ 1436 h 1888"/>
                <a:gd name="T98" fmla="*/ 3070 w 4040"/>
                <a:gd name="T99" fmla="*/ 1576 h 1888"/>
                <a:gd name="T100" fmla="*/ 2682 w 4040"/>
                <a:gd name="T101" fmla="*/ 1678 h 1888"/>
                <a:gd name="T102" fmla="*/ 2240 w 4040"/>
                <a:gd name="T103" fmla="*/ 173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rgbClr val="DDDDDD">
                    <a:gamma/>
                    <a:tint val="42353"/>
                    <a:invGamma/>
                    <a:alpha val="36000"/>
                  </a:srgbClr>
                </a:gs>
                <a:gs pos="100000">
                  <a:srgbClr val="DDDDDD"/>
                </a:gs>
              </a:gsLst>
              <a:lin ang="0" scaled="1"/>
            </a:gradFill>
            <a:ln>
              <a:noFill/>
            </a:ln>
            <a:extLst>
              <a:ext uri="{91240B29-F687-4F45-9708-019B960494DF}">
                <a14:hiddenLine xmlns:a14="http://schemas.microsoft.com/office/drawing/2010/main" w="0">
                  <a:solidFill>
                    <a:srgbClr val="F7C16B"/>
                  </a:solidFill>
                  <a:prstDash val="solid"/>
                  <a:round/>
                  <a:headEnd/>
                  <a:tailE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charset="0"/>
              </a:endParaRPr>
            </a:p>
          </p:txBody>
        </p:sp>
        <p:sp>
          <p:nvSpPr>
            <p:cNvPr id="28" name="椭圆 5">
              <a:extLst>
                <a:ext uri="{FF2B5EF4-FFF2-40B4-BE49-F238E27FC236}">
                  <a16:creationId xmlns:a16="http://schemas.microsoft.com/office/drawing/2014/main" id="{78B9D169-D219-4148-8D9E-609102C94E93}"/>
                </a:ext>
              </a:extLst>
            </p:cNvPr>
            <p:cNvSpPr>
              <a:spLocks noChangeArrowheads="1"/>
            </p:cNvSpPr>
            <p:nvPr/>
          </p:nvSpPr>
          <p:spPr bwMode="gray">
            <a:xfrm rot="-1543677">
              <a:off x="2784" y="1680"/>
              <a:ext cx="672" cy="192"/>
            </a:xfrm>
            <a:prstGeom prst="ellipse">
              <a:avLst/>
            </a:prstGeom>
            <a:gradFill rotWithShape="1">
              <a:gsLst>
                <a:gs pos="0">
                  <a:srgbClr val="5F5F5F"/>
                </a:gs>
                <a:gs pos="100000">
                  <a:srgbClr val="84A5C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charset="0"/>
              </a:endParaRPr>
            </a:p>
          </p:txBody>
        </p:sp>
        <p:sp>
          <p:nvSpPr>
            <p:cNvPr id="29" name="椭圆 6">
              <a:extLst>
                <a:ext uri="{FF2B5EF4-FFF2-40B4-BE49-F238E27FC236}">
                  <a16:creationId xmlns:a16="http://schemas.microsoft.com/office/drawing/2014/main" id="{FB694108-5192-4B33-8C4E-F213652E169C}"/>
                </a:ext>
              </a:extLst>
            </p:cNvPr>
            <p:cNvSpPr>
              <a:spLocks noChangeArrowheads="1"/>
            </p:cNvSpPr>
            <p:nvPr/>
          </p:nvSpPr>
          <p:spPr bwMode="gray">
            <a:xfrm rot="-1543677">
              <a:off x="4416" y="1824"/>
              <a:ext cx="672" cy="192"/>
            </a:xfrm>
            <a:prstGeom prst="ellipse">
              <a:avLst/>
            </a:prstGeom>
            <a:gradFill rotWithShape="1">
              <a:gsLst>
                <a:gs pos="0">
                  <a:srgbClr val="5F5F5F"/>
                </a:gs>
                <a:gs pos="100000">
                  <a:srgbClr val="84A5C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charset="0"/>
              </a:endParaRPr>
            </a:p>
          </p:txBody>
        </p:sp>
        <p:sp>
          <p:nvSpPr>
            <p:cNvPr id="30" name="椭圆 7">
              <a:extLst>
                <a:ext uri="{FF2B5EF4-FFF2-40B4-BE49-F238E27FC236}">
                  <a16:creationId xmlns:a16="http://schemas.microsoft.com/office/drawing/2014/main" id="{2C3CF14B-773D-4ED6-A084-7C0D57E817D6}"/>
                </a:ext>
              </a:extLst>
            </p:cNvPr>
            <p:cNvSpPr>
              <a:spLocks noChangeArrowheads="1"/>
            </p:cNvSpPr>
            <p:nvPr/>
          </p:nvSpPr>
          <p:spPr bwMode="gray">
            <a:xfrm rot="-1543677">
              <a:off x="1872" y="3456"/>
              <a:ext cx="672" cy="192"/>
            </a:xfrm>
            <a:prstGeom prst="ellipse">
              <a:avLst/>
            </a:prstGeom>
            <a:gradFill rotWithShape="1">
              <a:gsLst>
                <a:gs pos="0">
                  <a:srgbClr val="5F5F5F"/>
                </a:gs>
                <a:gs pos="100000">
                  <a:srgbClr val="84A5C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charset="0"/>
              </a:endParaRPr>
            </a:p>
          </p:txBody>
        </p:sp>
        <p:sp>
          <p:nvSpPr>
            <p:cNvPr id="31" name="椭圆 8">
              <a:extLst>
                <a:ext uri="{FF2B5EF4-FFF2-40B4-BE49-F238E27FC236}">
                  <a16:creationId xmlns:a16="http://schemas.microsoft.com/office/drawing/2014/main" id="{1800C637-1A7E-4760-8839-E024B94C3273}"/>
                </a:ext>
              </a:extLst>
            </p:cNvPr>
            <p:cNvSpPr>
              <a:spLocks noChangeArrowheads="1"/>
            </p:cNvSpPr>
            <p:nvPr/>
          </p:nvSpPr>
          <p:spPr bwMode="gray">
            <a:xfrm rot="-1543677">
              <a:off x="3456" y="3104"/>
              <a:ext cx="672" cy="192"/>
            </a:xfrm>
            <a:prstGeom prst="ellipse">
              <a:avLst/>
            </a:prstGeom>
            <a:gradFill rotWithShape="1">
              <a:gsLst>
                <a:gs pos="0">
                  <a:srgbClr val="5F5F5F"/>
                </a:gs>
                <a:gs pos="100000">
                  <a:srgbClr val="84A5C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charset="0"/>
              </a:endParaRPr>
            </a:p>
          </p:txBody>
        </p:sp>
        <p:sp>
          <p:nvSpPr>
            <p:cNvPr id="32" name="椭圆 9">
              <a:extLst>
                <a:ext uri="{FF2B5EF4-FFF2-40B4-BE49-F238E27FC236}">
                  <a16:creationId xmlns:a16="http://schemas.microsoft.com/office/drawing/2014/main" id="{B1DFE9C1-ECA8-48ED-B6B2-79E6A09CF424}"/>
                </a:ext>
              </a:extLst>
            </p:cNvPr>
            <p:cNvSpPr>
              <a:spLocks noChangeArrowheads="1"/>
            </p:cNvSpPr>
            <p:nvPr/>
          </p:nvSpPr>
          <p:spPr bwMode="gray">
            <a:xfrm rot="-1543677">
              <a:off x="1344" y="2544"/>
              <a:ext cx="672" cy="192"/>
            </a:xfrm>
            <a:prstGeom prst="ellipse">
              <a:avLst/>
            </a:prstGeom>
            <a:gradFill rotWithShape="1">
              <a:gsLst>
                <a:gs pos="0">
                  <a:srgbClr val="5F5F5F"/>
                </a:gs>
                <a:gs pos="100000">
                  <a:srgbClr val="84A5C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charset="0"/>
              </a:endParaRPr>
            </a:p>
          </p:txBody>
        </p:sp>
        <p:sp>
          <p:nvSpPr>
            <p:cNvPr id="33" name="椭圆 10">
              <a:extLst>
                <a:ext uri="{FF2B5EF4-FFF2-40B4-BE49-F238E27FC236}">
                  <a16:creationId xmlns:a16="http://schemas.microsoft.com/office/drawing/2014/main" id="{726266A3-7DA8-4D07-9079-CEFDDB103F87}"/>
                </a:ext>
              </a:extLst>
            </p:cNvPr>
            <p:cNvSpPr>
              <a:spLocks noChangeArrowheads="1"/>
            </p:cNvSpPr>
            <p:nvPr/>
          </p:nvSpPr>
          <p:spPr bwMode="gray">
            <a:xfrm>
              <a:off x="2407" y="1296"/>
              <a:ext cx="720" cy="694"/>
            </a:xfrm>
            <a:prstGeom prst="ellipse">
              <a:avLst/>
            </a:prstGeom>
            <a:gradFill rotWithShape="1">
              <a:gsLst>
                <a:gs pos="0">
                  <a:srgbClr val="9999FF"/>
                </a:gs>
                <a:gs pos="100000">
                  <a:srgbClr val="9999FF">
                    <a:gamma/>
                    <a:shade val="34510"/>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charset="0"/>
                <a:cs typeface="Arial" charset="0"/>
              </a:endParaRPr>
            </a:p>
          </p:txBody>
        </p:sp>
        <p:sp>
          <p:nvSpPr>
            <p:cNvPr id="34" name="椭圆 11">
              <a:extLst>
                <a:ext uri="{FF2B5EF4-FFF2-40B4-BE49-F238E27FC236}">
                  <a16:creationId xmlns:a16="http://schemas.microsoft.com/office/drawing/2014/main" id="{C1A977F0-B7ED-460F-BFAE-5727D507E3FB}"/>
                </a:ext>
              </a:extLst>
            </p:cNvPr>
            <p:cNvSpPr>
              <a:spLocks noChangeArrowheads="1"/>
            </p:cNvSpPr>
            <p:nvPr/>
          </p:nvSpPr>
          <p:spPr bwMode="gray">
            <a:xfrm>
              <a:off x="999" y="2126"/>
              <a:ext cx="719" cy="694"/>
            </a:xfrm>
            <a:prstGeom prst="ellipse">
              <a:avLst/>
            </a:prstGeom>
            <a:gradFill rotWithShape="1">
              <a:gsLst>
                <a:gs pos="0">
                  <a:srgbClr val="77B7E7"/>
                </a:gs>
                <a:gs pos="100000">
                  <a:srgbClr val="77B7E7">
                    <a:gamma/>
                    <a:shade val="31373"/>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charset="0"/>
                <a:cs typeface="Arial" charset="0"/>
              </a:endParaRPr>
            </a:p>
          </p:txBody>
        </p:sp>
        <p:sp>
          <p:nvSpPr>
            <p:cNvPr id="35" name="椭圆 12">
              <a:extLst>
                <a:ext uri="{FF2B5EF4-FFF2-40B4-BE49-F238E27FC236}">
                  <a16:creationId xmlns:a16="http://schemas.microsoft.com/office/drawing/2014/main" id="{568B575F-C1A8-48BE-AB56-F99FF5D7DBCF}"/>
                </a:ext>
              </a:extLst>
            </p:cNvPr>
            <p:cNvSpPr>
              <a:spLocks noChangeArrowheads="1"/>
            </p:cNvSpPr>
            <p:nvPr/>
          </p:nvSpPr>
          <p:spPr bwMode="gray">
            <a:xfrm>
              <a:off x="1493" y="3050"/>
              <a:ext cx="719" cy="694"/>
            </a:xfrm>
            <a:prstGeom prst="ellipse">
              <a:avLst/>
            </a:prstGeom>
            <a:gradFill rotWithShape="1">
              <a:gsLst>
                <a:gs pos="0">
                  <a:srgbClr val="45AB7D"/>
                </a:gs>
                <a:gs pos="100000">
                  <a:srgbClr val="45AB7D">
                    <a:gamma/>
                    <a:shade val="35686"/>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charset="0"/>
                <a:cs typeface="Arial" charset="0"/>
              </a:endParaRPr>
            </a:p>
          </p:txBody>
        </p:sp>
        <p:sp>
          <p:nvSpPr>
            <p:cNvPr id="36" name="椭圆 13">
              <a:extLst>
                <a:ext uri="{FF2B5EF4-FFF2-40B4-BE49-F238E27FC236}">
                  <a16:creationId xmlns:a16="http://schemas.microsoft.com/office/drawing/2014/main" id="{B34F0E15-4892-4F5C-AC82-9D9C24FF257E}"/>
                </a:ext>
              </a:extLst>
            </p:cNvPr>
            <p:cNvSpPr>
              <a:spLocks noChangeArrowheads="1"/>
            </p:cNvSpPr>
            <p:nvPr/>
          </p:nvSpPr>
          <p:spPr bwMode="gray">
            <a:xfrm>
              <a:off x="3048" y="2707"/>
              <a:ext cx="719" cy="694"/>
            </a:xfrm>
            <a:prstGeom prst="ellipse">
              <a:avLst/>
            </a:prstGeom>
            <a:gradFill rotWithShape="1">
              <a:gsLst>
                <a:gs pos="0">
                  <a:srgbClr val="DDDDDD"/>
                </a:gs>
                <a:gs pos="100000">
                  <a:srgbClr val="DDDDDD">
                    <a:gamma/>
                    <a:shade val="35686"/>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charset="0"/>
                <a:cs typeface="Arial" charset="0"/>
              </a:endParaRPr>
            </a:p>
          </p:txBody>
        </p:sp>
        <p:sp>
          <p:nvSpPr>
            <p:cNvPr id="37" name="椭圆 14">
              <a:extLst>
                <a:ext uri="{FF2B5EF4-FFF2-40B4-BE49-F238E27FC236}">
                  <a16:creationId xmlns:a16="http://schemas.microsoft.com/office/drawing/2014/main" id="{58FF8952-2AF6-4F79-A870-45AE6DE8BD11}"/>
                </a:ext>
              </a:extLst>
            </p:cNvPr>
            <p:cNvSpPr>
              <a:spLocks noChangeArrowheads="1"/>
            </p:cNvSpPr>
            <p:nvPr/>
          </p:nvSpPr>
          <p:spPr bwMode="gray">
            <a:xfrm>
              <a:off x="4072" y="1420"/>
              <a:ext cx="680" cy="695"/>
            </a:xfrm>
            <a:prstGeom prst="ellipse">
              <a:avLst/>
            </a:prstGeom>
            <a:gradFill rotWithShape="1">
              <a:gsLst>
                <a:gs pos="0">
                  <a:srgbClr val="969696"/>
                </a:gs>
                <a:gs pos="100000">
                  <a:srgbClr val="969696">
                    <a:gamma/>
                    <a:shade val="34510"/>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17347D"/>
                </a:solidFill>
                <a:effectLst/>
                <a:uLnTx/>
                <a:uFillTx/>
                <a:latin typeface="Arial" charset="0"/>
                <a:cs typeface="Arial" charset="0"/>
              </a:endParaRPr>
            </a:p>
          </p:txBody>
        </p:sp>
        <p:sp>
          <p:nvSpPr>
            <p:cNvPr id="38" name="文本框 15">
              <a:extLst>
                <a:ext uri="{FF2B5EF4-FFF2-40B4-BE49-F238E27FC236}">
                  <a16:creationId xmlns:a16="http://schemas.microsoft.com/office/drawing/2014/main" id="{A01382B0-508C-4417-850D-3953D6941CF2}"/>
                </a:ext>
              </a:extLst>
            </p:cNvPr>
            <p:cNvSpPr txBox="1">
              <a:spLocks noChangeArrowheads="1"/>
            </p:cNvSpPr>
            <p:nvPr/>
          </p:nvSpPr>
          <p:spPr bwMode="gray">
            <a:xfrm>
              <a:off x="1022" y="2346"/>
              <a:ext cx="682"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lvl="0" eaLnBrk="0" fontAlgn="base" hangingPunct="0">
                <a:spcBef>
                  <a:spcPct val="0"/>
                </a:spcBef>
                <a:spcAft>
                  <a:spcPct val="0"/>
                </a:spcAft>
              </a:pPr>
              <a:r>
                <a:rPr lang="zh-CN" altLang="en-US" sz="2400" b="1" kern="0" dirty="0">
                  <a:solidFill>
                    <a:srgbClr val="FFFFFF"/>
                  </a:solidFill>
                  <a:latin typeface="Verdana" pitchFamily="34" charset="0"/>
                  <a:cs typeface="Arial" charset="0"/>
                </a:rPr>
                <a:t>价格低</a:t>
              </a:r>
              <a:endParaRPr kumimoji="0" lang="en-US" altLang="zh-CN" sz="2400" b="1" i="0" u="none" strike="noStrike" kern="0" cap="none" spc="0" normalizeH="0" baseline="0" noProof="0" dirty="0">
                <a:ln>
                  <a:noFill/>
                </a:ln>
                <a:solidFill>
                  <a:srgbClr val="FFFFFF"/>
                </a:solidFill>
                <a:effectLst/>
                <a:uLnTx/>
                <a:uFillTx/>
                <a:latin typeface="Verdana" pitchFamily="34" charset="0"/>
                <a:cs typeface="Arial" charset="0"/>
              </a:endParaRPr>
            </a:p>
          </p:txBody>
        </p:sp>
        <p:sp>
          <p:nvSpPr>
            <p:cNvPr id="44" name="直线 21">
              <a:extLst>
                <a:ext uri="{FF2B5EF4-FFF2-40B4-BE49-F238E27FC236}">
                  <a16:creationId xmlns:a16="http://schemas.microsoft.com/office/drawing/2014/main" id="{12FDDBFA-1E51-4B54-A3C6-06464638AA4A}"/>
                </a:ext>
              </a:extLst>
            </p:cNvPr>
            <p:cNvSpPr>
              <a:spLocks noChangeShapeType="1"/>
            </p:cNvSpPr>
            <p:nvPr/>
          </p:nvSpPr>
          <p:spPr bwMode="gray">
            <a:xfrm>
              <a:off x="1639" y="1545"/>
              <a:ext cx="1025" cy="788"/>
            </a:xfrm>
            <a:prstGeom prst="line">
              <a:avLst/>
            </a:prstGeom>
            <a:noFill/>
            <a:ln w="9525">
              <a:solidFill>
                <a:srgbClr val="17347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charset="0"/>
              </a:endParaRPr>
            </a:p>
          </p:txBody>
        </p:sp>
        <p:cxnSp>
          <p:nvCxnSpPr>
            <p:cNvPr id="45" name="自选图形 22">
              <a:extLst>
                <a:ext uri="{FF2B5EF4-FFF2-40B4-BE49-F238E27FC236}">
                  <a16:creationId xmlns:a16="http://schemas.microsoft.com/office/drawing/2014/main" id="{B004DA26-9FE6-479B-98DD-CEB2B7FCF08A}"/>
                </a:ext>
              </a:extLst>
            </p:cNvPr>
            <p:cNvCxnSpPr>
              <a:cxnSpLocks noChangeShapeType="1"/>
            </p:cNvCxnSpPr>
            <p:nvPr/>
          </p:nvCxnSpPr>
          <p:spPr bwMode="gray">
            <a:xfrm flipH="1">
              <a:off x="559" y="1545"/>
              <a:ext cx="1087" cy="0"/>
            </a:xfrm>
            <a:prstGeom prst="straightConnector1">
              <a:avLst/>
            </a:prstGeom>
            <a:noFill/>
            <a:ln w="9525">
              <a:solidFill>
                <a:srgbClr val="17347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cxnSp>
        <p:sp>
          <p:nvSpPr>
            <p:cNvPr id="46" name="文本框 23">
              <a:extLst>
                <a:ext uri="{FF2B5EF4-FFF2-40B4-BE49-F238E27FC236}">
                  <a16:creationId xmlns:a16="http://schemas.microsoft.com/office/drawing/2014/main" id="{F1605208-9DC4-4BF8-B98B-2DEBF00D621B}"/>
                </a:ext>
              </a:extLst>
            </p:cNvPr>
            <p:cNvSpPr txBox="1">
              <a:spLocks noChangeArrowheads="1"/>
            </p:cNvSpPr>
            <p:nvPr/>
          </p:nvSpPr>
          <p:spPr bwMode="gray">
            <a:xfrm>
              <a:off x="480" y="1062"/>
              <a:ext cx="1815" cy="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eaLnBrk="0" fontAlgn="base" hangingPunct="0">
                <a:spcBef>
                  <a:spcPct val="0"/>
                </a:spcBef>
                <a:spcAft>
                  <a:spcPct val="0"/>
                </a:spcAft>
              </a:pPr>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视觉</a:t>
              </a:r>
              <a:r>
                <a:rPr lang="en-US" altLang="zh-CN" sz="2000" dirty="0">
                  <a:latin typeface="Times New Roman" panose="02020603050405020304" pitchFamily="18" charset="0"/>
                  <a:ea typeface="宋体" panose="02010600030101010101" pitchFamily="2" charset="-122"/>
                </a:rPr>
                <a:t>SLAM</a:t>
              </a:r>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以相机作为获取环境信息的唯一方式</a:t>
              </a:r>
              <a:endParaRPr kumimoji="0" lang="en-US" altLang="zh-CN" sz="2000" b="1" i="0" u="none" strike="noStrike" kern="0" cap="none" spc="0" normalizeH="0" baseline="0" noProof="0" dirty="0">
                <a:ln>
                  <a:noFill/>
                </a:ln>
                <a:solidFill>
                  <a:srgbClr val="17347D"/>
                </a:solidFill>
                <a:effectLst/>
                <a:uLnTx/>
                <a:uFillTx/>
                <a:latin typeface="Verdana" pitchFamily="34" charset="0"/>
                <a:cs typeface="Arial" charset="0"/>
              </a:endParaRPr>
            </a:p>
          </p:txBody>
        </p:sp>
      </p:grpSp>
      <p:sp>
        <p:nvSpPr>
          <p:cNvPr id="3" name="矩形 2">
            <a:extLst>
              <a:ext uri="{FF2B5EF4-FFF2-40B4-BE49-F238E27FC236}">
                <a16:creationId xmlns:a16="http://schemas.microsoft.com/office/drawing/2014/main" id="{3858B414-91E7-49FE-81E8-D567115EF4CC}"/>
              </a:ext>
            </a:extLst>
          </p:cNvPr>
          <p:cNvSpPr/>
          <p:nvPr/>
        </p:nvSpPr>
        <p:spPr>
          <a:xfrm>
            <a:off x="3955594" y="2299846"/>
            <a:ext cx="1112805" cy="461665"/>
          </a:xfrm>
          <a:prstGeom prst="rect">
            <a:avLst/>
          </a:prstGeom>
        </p:spPr>
        <p:txBody>
          <a:bodyPr wrap="none">
            <a:spAutoFit/>
          </a:bodyPr>
          <a:lstStyle/>
          <a:p>
            <a:r>
              <a:rPr lang="zh-CN" altLang="zh-CN" sz="2400" b="1" kern="0" dirty="0">
                <a:solidFill>
                  <a:srgbClr val="FFFFFF"/>
                </a:solidFill>
                <a:latin typeface="Verdana" pitchFamily="34" charset="0"/>
                <a:cs typeface="Arial" charset="0"/>
              </a:rPr>
              <a:t>功耗低</a:t>
            </a:r>
            <a:endParaRPr lang="zh-CN" altLang="en-US" sz="2400" b="1" kern="0" dirty="0">
              <a:solidFill>
                <a:srgbClr val="FFFFFF"/>
              </a:solidFill>
              <a:latin typeface="Verdana" pitchFamily="34" charset="0"/>
              <a:cs typeface="Arial" charset="0"/>
            </a:endParaRPr>
          </a:p>
        </p:txBody>
      </p:sp>
      <p:sp>
        <p:nvSpPr>
          <p:cNvPr id="7168" name="矩形 7167">
            <a:extLst>
              <a:ext uri="{FF2B5EF4-FFF2-40B4-BE49-F238E27FC236}">
                <a16:creationId xmlns:a16="http://schemas.microsoft.com/office/drawing/2014/main" id="{D65386B9-A536-457E-A414-1E58A44A8275}"/>
              </a:ext>
            </a:extLst>
          </p:cNvPr>
          <p:cNvSpPr/>
          <p:nvPr/>
        </p:nvSpPr>
        <p:spPr>
          <a:xfrm>
            <a:off x="6620035" y="2490615"/>
            <a:ext cx="1112805" cy="461665"/>
          </a:xfrm>
          <a:prstGeom prst="rect">
            <a:avLst/>
          </a:prstGeom>
        </p:spPr>
        <p:txBody>
          <a:bodyPr wrap="none">
            <a:spAutoFit/>
          </a:bodyPr>
          <a:lstStyle/>
          <a:p>
            <a:r>
              <a:rPr lang="zh-CN" altLang="zh-CN" sz="2400" b="1" kern="0" dirty="0">
                <a:solidFill>
                  <a:srgbClr val="FFFFFF"/>
                </a:solidFill>
                <a:latin typeface="Verdana" pitchFamily="34" charset="0"/>
                <a:cs typeface="Arial" charset="0"/>
              </a:rPr>
              <a:t>重量轻</a:t>
            </a:r>
            <a:endParaRPr lang="zh-CN" altLang="en-US" sz="2400" b="1" kern="0" dirty="0">
              <a:solidFill>
                <a:srgbClr val="FFFFFF"/>
              </a:solidFill>
              <a:latin typeface="Verdana" pitchFamily="34" charset="0"/>
              <a:cs typeface="Arial" charset="0"/>
            </a:endParaRPr>
          </a:p>
        </p:txBody>
      </p:sp>
      <p:sp>
        <p:nvSpPr>
          <p:cNvPr id="7169" name="矩形 7168">
            <a:extLst>
              <a:ext uri="{FF2B5EF4-FFF2-40B4-BE49-F238E27FC236}">
                <a16:creationId xmlns:a16="http://schemas.microsoft.com/office/drawing/2014/main" id="{7BD79401-67A4-40E5-B2A0-1CE39CB1C740}"/>
              </a:ext>
            </a:extLst>
          </p:cNvPr>
          <p:cNvSpPr/>
          <p:nvPr/>
        </p:nvSpPr>
        <p:spPr>
          <a:xfrm>
            <a:off x="2584079" y="4942605"/>
            <a:ext cx="1048475" cy="830997"/>
          </a:xfrm>
          <a:prstGeom prst="rect">
            <a:avLst/>
          </a:prstGeom>
        </p:spPr>
        <p:txBody>
          <a:bodyPr wrap="square">
            <a:spAutoFit/>
          </a:bodyPr>
          <a:lstStyle/>
          <a:p>
            <a:r>
              <a:rPr lang="zh-CN" altLang="zh-CN" sz="2400" b="1" kern="0" dirty="0">
                <a:solidFill>
                  <a:srgbClr val="FFFFFF"/>
                </a:solidFill>
                <a:latin typeface="Verdana" pitchFamily="34" charset="0"/>
                <a:cs typeface="Arial" charset="0"/>
              </a:rPr>
              <a:t>信息丰富</a:t>
            </a:r>
            <a:endParaRPr lang="zh-CN" altLang="en-US" sz="2400" b="1" kern="0" dirty="0">
              <a:solidFill>
                <a:srgbClr val="FFFFFF"/>
              </a:solidFill>
              <a:latin typeface="Verdana" pitchFamily="34" charset="0"/>
              <a:cs typeface="Arial" charset="0"/>
            </a:endParaRPr>
          </a:p>
        </p:txBody>
      </p:sp>
      <p:sp>
        <p:nvSpPr>
          <p:cNvPr id="7170" name="矩形 7169">
            <a:extLst>
              <a:ext uri="{FF2B5EF4-FFF2-40B4-BE49-F238E27FC236}">
                <a16:creationId xmlns:a16="http://schemas.microsoft.com/office/drawing/2014/main" id="{2CCEFC07-885C-4B9F-83F9-9CA33A87DDE0}"/>
              </a:ext>
            </a:extLst>
          </p:cNvPr>
          <p:cNvSpPr/>
          <p:nvPr/>
        </p:nvSpPr>
        <p:spPr>
          <a:xfrm>
            <a:off x="5113112" y="4401350"/>
            <a:ext cx="887520" cy="830997"/>
          </a:xfrm>
          <a:prstGeom prst="rect">
            <a:avLst/>
          </a:prstGeom>
        </p:spPr>
        <p:txBody>
          <a:bodyPr wrap="square">
            <a:spAutoFit/>
          </a:bodyPr>
          <a:lstStyle/>
          <a:p>
            <a:r>
              <a:rPr lang="zh-CN" altLang="zh-CN" sz="2400" b="1" kern="0" dirty="0">
                <a:solidFill>
                  <a:srgbClr val="FFFFFF"/>
                </a:solidFill>
                <a:latin typeface="Verdana" pitchFamily="34" charset="0"/>
                <a:cs typeface="Arial" charset="0"/>
              </a:rPr>
              <a:t>手持设备</a:t>
            </a:r>
            <a:endParaRPr lang="zh-CN" altLang="en-US" sz="2400" b="1" kern="0" dirty="0">
              <a:solidFill>
                <a:srgbClr val="FFFFFF"/>
              </a:solidFill>
              <a:latin typeface="Verdana" pitchFamily="34" charset="0"/>
              <a:cs typeface="Arial" charset="0"/>
            </a:endParaRPr>
          </a:p>
        </p:txBody>
      </p:sp>
    </p:spTree>
    <p:extLst>
      <p:ext uri="{BB962C8B-B14F-4D97-AF65-F5344CB8AC3E}">
        <p14:creationId xmlns:p14="http://schemas.microsoft.com/office/powerpoint/2010/main" val="2825630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32</a:t>
            </a:fld>
            <a:r>
              <a:rPr kumimoji="0" lang="en-US" altLang="zh-CN" sz="1400" dirty="0">
                <a:latin typeface="Arial" panose="020B0604020202020204" pitchFamily="34" charset="0"/>
              </a:rPr>
              <a:t>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zh-CN" altLang="en-US" dirty="0"/>
              <a:t>视觉</a:t>
            </a:r>
            <a:r>
              <a:rPr lang="en-US" altLang="zh-CN" dirty="0"/>
              <a:t>SLAM</a:t>
            </a:r>
            <a:r>
              <a:rPr lang="zh-CN" altLang="en-US" dirty="0"/>
              <a:t>框架</a:t>
            </a:r>
          </a:p>
        </p:txBody>
      </p:sp>
      <p:graphicFrame>
        <p:nvGraphicFramePr>
          <p:cNvPr id="5" name="对象 4">
            <a:extLst>
              <a:ext uri="{FF2B5EF4-FFF2-40B4-BE49-F238E27FC236}">
                <a16:creationId xmlns:a16="http://schemas.microsoft.com/office/drawing/2014/main" id="{05A30509-F684-4F9D-9199-0D170752BE4C}"/>
              </a:ext>
            </a:extLst>
          </p:cNvPr>
          <p:cNvGraphicFramePr>
            <a:graphicFrameLocks noChangeAspect="1"/>
          </p:cNvGraphicFramePr>
          <p:nvPr>
            <p:extLst>
              <p:ext uri="{D42A27DB-BD31-4B8C-83A1-F6EECF244321}">
                <p14:modId xmlns:p14="http://schemas.microsoft.com/office/powerpoint/2010/main" val="2006343722"/>
              </p:ext>
            </p:extLst>
          </p:nvPr>
        </p:nvGraphicFramePr>
        <p:xfrm>
          <a:off x="304878" y="1291769"/>
          <a:ext cx="8476660" cy="4021185"/>
        </p:xfrm>
        <a:graphic>
          <a:graphicData uri="http://schemas.openxmlformats.org/presentationml/2006/ole">
            <mc:AlternateContent xmlns:mc="http://schemas.openxmlformats.org/markup-compatibility/2006">
              <mc:Choice xmlns:v="urn:schemas-microsoft-com:vml" Requires="v">
                <p:oleObj spid="_x0000_s26771" name="Visio" r:id="rId4" imgW="9220345" imgH="4362592" progId="Visio.Drawing.15">
                  <p:embed/>
                </p:oleObj>
              </mc:Choice>
              <mc:Fallback>
                <p:oleObj name="Visio" r:id="rId4" imgW="9220345" imgH="4362592" progId="Visio.Drawing.15">
                  <p:embed/>
                  <p:pic>
                    <p:nvPicPr>
                      <p:cNvPr id="0" name="Object 1"/>
                      <p:cNvPicPr>
                        <a:picLocks noChangeAspect="1" noChangeArrowheads="1"/>
                      </p:cNvPicPr>
                      <p:nvPr/>
                    </p:nvPicPr>
                    <p:blipFill>
                      <a:blip r:embed="rId5"/>
                      <a:srcRect/>
                      <a:stretch>
                        <a:fillRect/>
                      </a:stretch>
                    </p:blipFill>
                    <p:spPr bwMode="auto">
                      <a:xfrm>
                        <a:off x="304878" y="1291769"/>
                        <a:ext cx="8476660" cy="4021185"/>
                      </a:xfrm>
                      <a:prstGeom prst="rect">
                        <a:avLst/>
                      </a:prstGeom>
                      <a:noFill/>
                    </p:spPr>
                  </p:pic>
                </p:oleObj>
              </mc:Fallback>
            </mc:AlternateContent>
          </a:graphicData>
        </a:graphic>
      </p:graphicFrame>
      <p:sp>
        <p:nvSpPr>
          <p:cNvPr id="7" name="矩形 6">
            <a:extLst>
              <a:ext uri="{FF2B5EF4-FFF2-40B4-BE49-F238E27FC236}">
                <a16:creationId xmlns:a16="http://schemas.microsoft.com/office/drawing/2014/main" id="{92AB2E30-6550-4D10-AC46-6E6E250F205F}"/>
              </a:ext>
            </a:extLst>
          </p:cNvPr>
          <p:cNvSpPr/>
          <p:nvPr/>
        </p:nvSpPr>
        <p:spPr>
          <a:xfrm>
            <a:off x="653914" y="4979128"/>
            <a:ext cx="6294193" cy="1200329"/>
          </a:xfrm>
          <a:prstGeom prst="rect">
            <a:avLst/>
          </a:prstGeom>
        </p:spPr>
        <p:txBody>
          <a:bodyPr wrap="square">
            <a:spAutoFit/>
          </a:bodyPr>
          <a:lstStyle/>
          <a:p>
            <a:r>
              <a:rPr lang="zh-CN" altLang="zh-CN" sz="2400" b="1" dirty="0">
                <a:latin typeface="楷体" panose="02010609060101010101" pitchFamily="49" charset="-122"/>
                <a:ea typeface="楷体" panose="02010609060101010101" pitchFamily="49" charset="-122"/>
                <a:cs typeface="Times New Roman" panose="02020603050405020304" pitchFamily="18" charset="0"/>
              </a:rPr>
              <a:t>传感器</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：采集数据</a:t>
            </a:r>
            <a:endParaRPr lang="en-US" altLang="zh-CN" sz="2400" b="1" dirty="0">
              <a:latin typeface="楷体" panose="02010609060101010101" pitchFamily="49" charset="-122"/>
              <a:ea typeface="楷体" panose="02010609060101010101" pitchFamily="49" charset="-122"/>
              <a:cs typeface="Times New Roman" panose="02020603050405020304" pitchFamily="18" charset="0"/>
            </a:endParaRPr>
          </a:p>
          <a:p>
            <a:r>
              <a:rPr lang="zh-CN" altLang="zh-CN" sz="2400" b="1" dirty="0">
                <a:latin typeface="楷体" panose="02010609060101010101" pitchFamily="49" charset="-122"/>
                <a:ea typeface="楷体" panose="02010609060101010101" pitchFamily="49" charset="-122"/>
                <a:cs typeface="Times New Roman" panose="02020603050405020304" pitchFamily="18" charset="0"/>
              </a:rPr>
              <a:t>前</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  </a:t>
            </a:r>
            <a:r>
              <a:rPr lang="zh-CN" altLang="zh-CN" sz="2400" b="1" dirty="0">
                <a:latin typeface="楷体" panose="02010609060101010101" pitchFamily="49" charset="-122"/>
                <a:ea typeface="楷体" panose="02010609060101010101" pitchFamily="49" charset="-122"/>
                <a:cs typeface="Times New Roman" panose="02020603050405020304" pitchFamily="18" charset="0"/>
              </a:rPr>
              <a:t>端</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a:t>
            </a:r>
            <a:r>
              <a:rPr lang="zh-CN" altLang="zh-CN" sz="2400" b="1" dirty="0">
                <a:latin typeface="楷体" panose="02010609060101010101" pitchFamily="49" charset="-122"/>
                <a:ea typeface="楷体" panose="02010609060101010101" pitchFamily="49" charset="-122"/>
                <a:cs typeface="Times New Roman" panose="02020603050405020304" pitchFamily="18" charset="0"/>
              </a:rPr>
              <a:t>处理局部信息，主要负责定位</a:t>
            </a:r>
            <a:endParaRPr lang="en-US" altLang="zh-CN" sz="2400" b="1" dirty="0">
              <a:latin typeface="楷体" panose="02010609060101010101" pitchFamily="49" charset="-122"/>
              <a:ea typeface="楷体" panose="02010609060101010101" pitchFamily="49" charset="-122"/>
              <a:cs typeface="Times New Roman" panose="02020603050405020304" pitchFamily="18" charset="0"/>
            </a:endParaRPr>
          </a:p>
          <a:p>
            <a:r>
              <a:rPr lang="zh-CN" altLang="zh-CN" sz="2400" b="1" dirty="0">
                <a:latin typeface="楷体" panose="02010609060101010101" pitchFamily="49" charset="-122"/>
                <a:ea typeface="楷体" panose="02010609060101010101" pitchFamily="49" charset="-122"/>
                <a:cs typeface="Times New Roman" panose="02020603050405020304" pitchFamily="18" charset="0"/>
              </a:rPr>
              <a:t>后</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  </a:t>
            </a:r>
            <a:r>
              <a:rPr lang="zh-CN" altLang="zh-CN" sz="2400" b="1" dirty="0">
                <a:latin typeface="楷体" panose="02010609060101010101" pitchFamily="49" charset="-122"/>
                <a:ea typeface="楷体" panose="02010609060101010101" pitchFamily="49" charset="-122"/>
                <a:cs typeface="Times New Roman" panose="02020603050405020304" pitchFamily="18" charset="0"/>
              </a:rPr>
              <a:t>端</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a:t>
            </a:r>
            <a:r>
              <a:rPr lang="zh-CN" altLang="zh-CN" sz="2400" b="1" dirty="0">
                <a:latin typeface="楷体" panose="02010609060101010101" pitchFamily="49" charset="-122"/>
                <a:ea typeface="楷体" panose="02010609060101010101" pitchFamily="49" charset="-122"/>
                <a:cs typeface="Times New Roman" panose="02020603050405020304" pitchFamily="18" charset="0"/>
              </a:rPr>
              <a:t>全局性的优化，主要负责建图</a:t>
            </a:r>
            <a:endParaRPr lang="zh-CN" altLang="en-US"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123344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33</a:t>
            </a:fld>
            <a:r>
              <a:rPr kumimoji="0" lang="en-US" altLang="zh-CN" sz="1400" dirty="0">
                <a:latin typeface="Arial" panose="020B0604020202020204" pitchFamily="34" charset="0"/>
              </a:rPr>
              <a:t>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zh-CN" altLang="en-US" dirty="0"/>
              <a:t>视觉</a:t>
            </a:r>
            <a:r>
              <a:rPr lang="en-US" altLang="zh-CN" dirty="0"/>
              <a:t>SLAM</a:t>
            </a:r>
            <a:r>
              <a:rPr lang="zh-CN" altLang="en-US" dirty="0"/>
              <a:t>框架</a:t>
            </a:r>
          </a:p>
        </p:txBody>
      </p:sp>
      <p:graphicFrame>
        <p:nvGraphicFramePr>
          <p:cNvPr id="5" name="对象 4">
            <a:extLst>
              <a:ext uri="{FF2B5EF4-FFF2-40B4-BE49-F238E27FC236}">
                <a16:creationId xmlns:a16="http://schemas.microsoft.com/office/drawing/2014/main" id="{05A30509-F684-4F9D-9199-0D170752BE4C}"/>
              </a:ext>
            </a:extLst>
          </p:cNvPr>
          <p:cNvGraphicFramePr>
            <a:graphicFrameLocks noChangeAspect="1"/>
          </p:cNvGraphicFramePr>
          <p:nvPr/>
        </p:nvGraphicFramePr>
        <p:xfrm>
          <a:off x="304878" y="1291769"/>
          <a:ext cx="8476660" cy="4021185"/>
        </p:xfrm>
        <a:graphic>
          <a:graphicData uri="http://schemas.openxmlformats.org/presentationml/2006/ole">
            <mc:AlternateContent xmlns:mc="http://schemas.openxmlformats.org/markup-compatibility/2006">
              <mc:Choice xmlns:v="urn:schemas-microsoft-com:vml" Requires="v">
                <p:oleObj spid="_x0000_s55379" name="Visio" r:id="rId4" imgW="9220230" imgH="4362540" progId="Visio.Drawing.15">
                  <p:embed/>
                </p:oleObj>
              </mc:Choice>
              <mc:Fallback>
                <p:oleObj name="Visio" r:id="rId4" imgW="9220230" imgH="4362540" progId="Visio.Drawing.15">
                  <p:embed/>
                  <p:pic>
                    <p:nvPicPr>
                      <p:cNvPr id="5" name="对象 4">
                        <a:extLst>
                          <a:ext uri="{FF2B5EF4-FFF2-40B4-BE49-F238E27FC236}">
                            <a16:creationId xmlns:a16="http://schemas.microsoft.com/office/drawing/2014/main" id="{05A30509-F684-4F9D-9199-0D170752BE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78" y="1291769"/>
                        <a:ext cx="8476660" cy="4021185"/>
                      </a:xfrm>
                      <a:prstGeom prst="rect">
                        <a:avLst/>
                      </a:prstGeom>
                      <a:noFill/>
                    </p:spPr>
                  </p:pic>
                </p:oleObj>
              </mc:Fallback>
            </mc:AlternateContent>
          </a:graphicData>
        </a:graphic>
      </p:graphicFrame>
      <p:pic>
        <p:nvPicPr>
          <p:cNvPr id="4" name="图片 3">
            <a:extLst>
              <a:ext uri="{FF2B5EF4-FFF2-40B4-BE49-F238E27FC236}">
                <a16:creationId xmlns:a16="http://schemas.microsoft.com/office/drawing/2014/main" id="{C4AE6209-ACA2-4715-8A07-B3A8C64D6F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084" y="3396138"/>
            <a:ext cx="3001973" cy="3044136"/>
          </a:xfrm>
          <a:prstGeom prst="rect">
            <a:avLst/>
          </a:prstGeom>
        </p:spPr>
      </p:pic>
      <p:pic>
        <p:nvPicPr>
          <p:cNvPr id="8" name="图片 7">
            <a:extLst>
              <a:ext uri="{FF2B5EF4-FFF2-40B4-BE49-F238E27FC236}">
                <a16:creationId xmlns:a16="http://schemas.microsoft.com/office/drawing/2014/main" id="{380EDE40-323C-42F4-9213-6D58AFBBBB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2024" y="2200576"/>
            <a:ext cx="3419952" cy="2848373"/>
          </a:xfrm>
          <a:prstGeom prst="rect">
            <a:avLst/>
          </a:prstGeom>
        </p:spPr>
      </p:pic>
      <p:pic>
        <p:nvPicPr>
          <p:cNvPr id="10" name="图片 9">
            <a:extLst>
              <a:ext uri="{FF2B5EF4-FFF2-40B4-BE49-F238E27FC236}">
                <a16:creationId xmlns:a16="http://schemas.microsoft.com/office/drawing/2014/main" id="{3DF4CCFC-086F-424E-865C-36246FCDBB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43208" y="3819455"/>
            <a:ext cx="3191320" cy="2457793"/>
          </a:xfrm>
          <a:prstGeom prst="rect">
            <a:avLst/>
          </a:prstGeom>
        </p:spPr>
      </p:pic>
      <p:pic>
        <p:nvPicPr>
          <p:cNvPr id="12" name="图片 11">
            <a:extLst>
              <a:ext uri="{FF2B5EF4-FFF2-40B4-BE49-F238E27FC236}">
                <a16:creationId xmlns:a16="http://schemas.microsoft.com/office/drawing/2014/main" id="{2B5C07E3-896F-4471-B3A4-4DB6D0E09E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35177" y="1085835"/>
            <a:ext cx="3048425" cy="2562583"/>
          </a:xfrm>
          <a:prstGeom prst="rect">
            <a:avLst/>
          </a:prstGeom>
        </p:spPr>
      </p:pic>
    </p:spTree>
    <p:extLst>
      <p:ext uri="{BB962C8B-B14F-4D97-AF65-F5344CB8AC3E}">
        <p14:creationId xmlns:p14="http://schemas.microsoft.com/office/powerpoint/2010/main" val="142265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34</a:t>
            </a:fld>
            <a:r>
              <a:rPr kumimoji="0" lang="en-US" altLang="zh-CN" sz="1400" dirty="0">
                <a:latin typeface="Arial" panose="020B0604020202020204" pitchFamily="34" charset="0"/>
              </a:rPr>
              <a:t>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zh-CN" altLang="en-US" dirty="0"/>
              <a:t>视觉</a:t>
            </a:r>
            <a:r>
              <a:rPr lang="en-US" altLang="zh-CN" dirty="0"/>
              <a:t>SLAM</a:t>
            </a:r>
            <a:r>
              <a:rPr lang="zh-CN" altLang="en-US" dirty="0"/>
              <a:t>框架</a:t>
            </a:r>
          </a:p>
        </p:txBody>
      </p:sp>
      <p:pic>
        <p:nvPicPr>
          <p:cNvPr id="17" name="图片 16">
            <a:extLst>
              <a:ext uri="{FF2B5EF4-FFF2-40B4-BE49-F238E27FC236}">
                <a16:creationId xmlns:a16="http://schemas.microsoft.com/office/drawing/2014/main" id="{257A9C16-0FE8-4E2D-BAC3-CF147FF19B19}"/>
              </a:ext>
            </a:extLst>
          </p:cNvPr>
          <p:cNvPicPr>
            <a:picLocks noChangeAspect="1"/>
          </p:cNvPicPr>
          <p:nvPr/>
        </p:nvPicPr>
        <p:blipFill>
          <a:blip r:embed="rId3"/>
          <a:stretch>
            <a:fillRect/>
          </a:stretch>
        </p:blipFill>
        <p:spPr>
          <a:xfrm>
            <a:off x="2566549" y="3178629"/>
            <a:ext cx="874547" cy="615438"/>
          </a:xfrm>
          <a:prstGeom prst="rect">
            <a:avLst/>
          </a:prstGeom>
        </p:spPr>
      </p:pic>
      <p:pic>
        <p:nvPicPr>
          <p:cNvPr id="18" name="图片 17">
            <a:extLst>
              <a:ext uri="{FF2B5EF4-FFF2-40B4-BE49-F238E27FC236}">
                <a16:creationId xmlns:a16="http://schemas.microsoft.com/office/drawing/2014/main" id="{7EC0D53F-285B-484A-A790-DBE4F09DE93C}"/>
              </a:ext>
            </a:extLst>
          </p:cNvPr>
          <p:cNvPicPr>
            <a:picLocks noChangeAspect="1"/>
          </p:cNvPicPr>
          <p:nvPr/>
        </p:nvPicPr>
        <p:blipFill>
          <a:blip r:embed="rId4"/>
          <a:stretch>
            <a:fillRect/>
          </a:stretch>
        </p:blipFill>
        <p:spPr>
          <a:xfrm>
            <a:off x="6501288" y="1599534"/>
            <a:ext cx="2242296" cy="3899073"/>
          </a:xfrm>
          <a:prstGeom prst="rect">
            <a:avLst/>
          </a:prstGeom>
        </p:spPr>
      </p:pic>
      <p:pic>
        <p:nvPicPr>
          <p:cNvPr id="19" name="图片 18">
            <a:extLst>
              <a:ext uri="{FF2B5EF4-FFF2-40B4-BE49-F238E27FC236}">
                <a16:creationId xmlns:a16="http://schemas.microsoft.com/office/drawing/2014/main" id="{FC04C421-C96D-4214-9988-F66FA22CB283}"/>
              </a:ext>
            </a:extLst>
          </p:cNvPr>
          <p:cNvPicPr>
            <a:picLocks noChangeAspect="1"/>
          </p:cNvPicPr>
          <p:nvPr/>
        </p:nvPicPr>
        <p:blipFill>
          <a:blip r:embed="rId5"/>
          <a:stretch>
            <a:fillRect/>
          </a:stretch>
        </p:blipFill>
        <p:spPr>
          <a:xfrm>
            <a:off x="5724504" y="2805461"/>
            <a:ext cx="1247041" cy="1662998"/>
          </a:xfrm>
          <a:prstGeom prst="rect">
            <a:avLst/>
          </a:prstGeom>
        </p:spPr>
      </p:pic>
      <p:pic>
        <p:nvPicPr>
          <p:cNvPr id="20" name="图片 19">
            <a:extLst>
              <a:ext uri="{FF2B5EF4-FFF2-40B4-BE49-F238E27FC236}">
                <a16:creationId xmlns:a16="http://schemas.microsoft.com/office/drawing/2014/main" id="{F286A553-466E-4410-8C87-2E6FD7FA2D43}"/>
              </a:ext>
            </a:extLst>
          </p:cNvPr>
          <p:cNvPicPr>
            <a:picLocks noChangeAspect="1"/>
          </p:cNvPicPr>
          <p:nvPr/>
        </p:nvPicPr>
        <p:blipFill>
          <a:blip r:embed="rId6"/>
          <a:stretch>
            <a:fillRect/>
          </a:stretch>
        </p:blipFill>
        <p:spPr>
          <a:xfrm>
            <a:off x="468836" y="1997085"/>
            <a:ext cx="2173875" cy="2841600"/>
          </a:xfrm>
          <a:prstGeom prst="rect">
            <a:avLst/>
          </a:prstGeom>
        </p:spPr>
      </p:pic>
      <p:pic>
        <p:nvPicPr>
          <p:cNvPr id="16" name="图片 15">
            <a:extLst>
              <a:ext uri="{FF2B5EF4-FFF2-40B4-BE49-F238E27FC236}">
                <a16:creationId xmlns:a16="http://schemas.microsoft.com/office/drawing/2014/main" id="{80CF9959-432A-4084-9659-F11ED7560904}"/>
              </a:ext>
            </a:extLst>
          </p:cNvPr>
          <p:cNvPicPr>
            <a:picLocks noChangeAspect="1"/>
          </p:cNvPicPr>
          <p:nvPr/>
        </p:nvPicPr>
        <p:blipFill>
          <a:blip r:embed="rId7"/>
          <a:stretch>
            <a:fillRect/>
          </a:stretch>
        </p:blipFill>
        <p:spPr>
          <a:xfrm>
            <a:off x="3350125" y="1736097"/>
            <a:ext cx="2443749" cy="3695836"/>
          </a:xfrm>
          <a:prstGeom prst="rect">
            <a:avLst/>
          </a:prstGeom>
        </p:spPr>
      </p:pic>
    </p:spTree>
    <p:extLst>
      <p:ext uri="{BB962C8B-B14F-4D97-AF65-F5344CB8AC3E}">
        <p14:creationId xmlns:p14="http://schemas.microsoft.com/office/powerpoint/2010/main" val="359936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35</a:t>
            </a:fld>
            <a:r>
              <a:rPr kumimoji="0" lang="en-US" altLang="zh-CN" sz="1400" dirty="0">
                <a:latin typeface="Arial" panose="020B0604020202020204" pitchFamily="34" charset="0"/>
              </a:rPr>
              <a:t>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zh-CN" altLang="en-US" dirty="0"/>
              <a:t>视觉</a:t>
            </a:r>
            <a:r>
              <a:rPr lang="en-US" altLang="zh-CN" dirty="0"/>
              <a:t>SLAM</a:t>
            </a:r>
            <a:r>
              <a:rPr lang="zh-CN" altLang="en-US" dirty="0"/>
              <a:t>框架</a:t>
            </a:r>
          </a:p>
        </p:txBody>
      </p:sp>
      <p:pic>
        <p:nvPicPr>
          <p:cNvPr id="8" name="图片 7">
            <a:extLst>
              <a:ext uri="{FF2B5EF4-FFF2-40B4-BE49-F238E27FC236}">
                <a16:creationId xmlns:a16="http://schemas.microsoft.com/office/drawing/2014/main" id="{0B82556F-04E7-459B-9439-85174BB05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113" y="1281744"/>
            <a:ext cx="2988779" cy="3543300"/>
          </a:xfrm>
          <a:prstGeom prst="rect">
            <a:avLst/>
          </a:prstGeom>
        </p:spPr>
      </p:pic>
      <p:sp>
        <p:nvSpPr>
          <p:cNvPr id="9" name="矩形 8">
            <a:extLst>
              <a:ext uri="{FF2B5EF4-FFF2-40B4-BE49-F238E27FC236}">
                <a16:creationId xmlns:a16="http://schemas.microsoft.com/office/drawing/2014/main" id="{D32DDED9-04B4-4C14-BEC9-43CDE9068DB4}"/>
              </a:ext>
            </a:extLst>
          </p:cNvPr>
          <p:cNvSpPr/>
          <p:nvPr/>
        </p:nvSpPr>
        <p:spPr>
          <a:xfrm>
            <a:off x="1875672" y="2016774"/>
            <a:ext cx="570990" cy="58477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a:spAutoFit/>
          </a:bodyPr>
          <a:lstStyle/>
          <a:p>
            <a:r>
              <a:rPr lang="en-US" altLang="zh-CN" sz="3200" b="1" dirty="0">
                <a:solidFill>
                  <a:srgbClr val="FF0000"/>
                </a:solidFill>
                <a:latin typeface="Times New Roman" panose="02020603050405020304" pitchFamily="18" charset="0"/>
                <a:ea typeface="宋体" panose="02010600030101010101" pitchFamily="2" charset="-122"/>
              </a:rPr>
              <a:t>P</a:t>
            </a:r>
            <a:r>
              <a:rPr lang="en-US" altLang="zh-CN" sz="3200" baseline="-25000" dirty="0">
                <a:solidFill>
                  <a:srgbClr val="FF0000"/>
                </a:solidFill>
                <a:latin typeface="Times New Roman" panose="02020603050405020304" pitchFamily="18" charset="0"/>
                <a:ea typeface="宋体" panose="02010600030101010101" pitchFamily="2" charset="-122"/>
              </a:rPr>
              <a:t>0</a:t>
            </a:r>
            <a:endParaRPr lang="zh-CN" altLang="en-US" sz="3200" dirty="0">
              <a:solidFill>
                <a:srgbClr val="FF0000"/>
              </a:solidFill>
            </a:endParaRPr>
          </a:p>
        </p:txBody>
      </p:sp>
      <p:sp>
        <p:nvSpPr>
          <p:cNvPr id="10" name="矩形 9">
            <a:extLst>
              <a:ext uri="{FF2B5EF4-FFF2-40B4-BE49-F238E27FC236}">
                <a16:creationId xmlns:a16="http://schemas.microsoft.com/office/drawing/2014/main" id="{256FC822-5D0E-43BD-B0F2-DF5D562217D3}"/>
              </a:ext>
            </a:extLst>
          </p:cNvPr>
          <p:cNvSpPr/>
          <p:nvPr/>
        </p:nvSpPr>
        <p:spPr>
          <a:xfrm>
            <a:off x="419042" y="2968031"/>
            <a:ext cx="3313728" cy="58477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a:spAutoFit/>
          </a:bodyPr>
          <a:lstStyle/>
          <a:p>
            <a:r>
              <a:rPr lang="en-US" altLang="zh-CN" sz="3200" b="1" dirty="0">
                <a:solidFill>
                  <a:srgbClr val="FF0000"/>
                </a:solidFill>
                <a:latin typeface="Times New Roman" panose="02020603050405020304" pitchFamily="18" charset="0"/>
                <a:ea typeface="宋体" panose="02010600030101010101" pitchFamily="2" charset="-122"/>
              </a:rPr>
              <a:t>P</a:t>
            </a:r>
            <a:r>
              <a:rPr lang="en-US" altLang="zh-CN" sz="3200" baseline="-25000" dirty="0">
                <a:solidFill>
                  <a:srgbClr val="FF0000"/>
                </a:solidFill>
                <a:latin typeface="Times New Roman" panose="02020603050405020304" pitchFamily="18" charset="0"/>
                <a:ea typeface="宋体" panose="02010600030101010101" pitchFamily="2" charset="-122"/>
              </a:rPr>
              <a:t>0:N</a:t>
            </a:r>
            <a:r>
              <a:rPr lang="en-US" altLang="zh-CN" sz="3200" dirty="0">
                <a:solidFill>
                  <a:srgbClr val="FF0000"/>
                </a:solidFill>
                <a:latin typeface="Times New Roman" panose="02020603050405020304" pitchFamily="18" charset="0"/>
                <a:ea typeface="宋体" panose="02010600030101010101" pitchFamily="2" charset="-122"/>
              </a:rPr>
              <a:t>={</a:t>
            </a:r>
            <a:r>
              <a:rPr lang="en-US" altLang="zh-CN" sz="3200" b="1" dirty="0">
                <a:solidFill>
                  <a:srgbClr val="FF0000"/>
                </a:solidFill>
                <a:latin typeface="Times New Roman" panose="02020603050405020304" pitchFamily="18" charset="0"/>
                <a:ea typeface="宋体" panose="02010600030101010101" pitchFamily="2" charset="-122"/>
              </a:rPr>
              <a:t> P</a:t>
            </a:r>
            <a:r>
              <a:rPr lang="en-US" altLang="zh-CN" sz="3200" baseline="-25000" dirty="0">
                <a:solidFill>
                  <a:srgbClr val="FF0000"/>
                </a:solidFill>
                <a:latin typeface="Times New Roman" panose="02020603050405020304" pitchFamily="18" charset="0"/>
                <a:ea typeface="宋体" panose="02010600030101010101" pitchFamily="2" charset="-122"/>
              </a:rPr>
              <a:t>0</a:t>
            </a:r>
            <a:r>
              <a:rPr lang="en-US" altLang="zh-CN" sz="3200" dirty="0">
                <a:solidFill>
                  <a:srgbClr val="FF0000"/>
                </a:solidFill>
                <a:latin typeface="Times New Roman" panose="02020603050405020304" pitchFamily="18" charset="0"/>
                <a:ea typeface="宋体" panose="02010600030101010101" pitchFamily="2" charset="-122"/>
              </a:rPr>
              <a:t>, … ,</a:t>
            </a:r>
            <a:r>
              <a:rPr lang="en-US" altLang="zh-CN" sz="3200" b="1" dirty="0">
                <a:solidFill>
                  <a:srgbClr val="FF0000"/>
                </a:solidFill>
                <a:latin typeface="Times New Roman" panose="02020603050405020304" pitchFamily="18" charset="0"/>
                <a:ea typeface="宋体" panose="02010600030101010101" pitchFamily="2" charset="-122"/>
              </a:rPr>
              <a:t> P</a:t>
            </a:r>
            <a:r>
              <a:rPr lang="en-US" altLang="zh-CN" sz="3200" i="1" baseline="-25000" dirty="0">
                <a:solidFill>
                  <a:srgbClr val="FF0000"/>
                </a:solidFill>
                <a:latin typeface="Times New Roman" panose="02020603050405020304" pitchFamily="18" charset="0"/>
                <a:ea typeface="宋体" panose="02010600030101010101" pitchFamily="2" charset="-122"/>
              </a:rPr>
              <a:t>N</a:t>
            </a:r>
            <a:r>
              <a:rPr lang="en-US" altLang="zh-CN" sz="3200" dirty="0">
                <a:solidFill>
                  <a:srgbClr val="FF0000"/>
                </a:solidFill>
                <a:latin typeface="Times New Roman" panose="02020603050405020304" pitchFamily="18" charset="0"/>
                <a:ea typeface="宋体" panose="02010600030101010101" pitchFamily="2" charset="-122"/>
              </a:rPr>
              <a:t>}</a:t>
            </a:r>
            <a:endParaRPr lang="zh-CN" altLang="en-US" sz="3200" dirty="0">
              <a:solidFill>
                <a:srgbClr val="FF0000"/>
              </a:solidFill>
            </a:endParaRPr>
          </a:p>
        </p:txBody>
      </p:sp>
      <p:sp>
        <p:nvSpPr>
          <p:cNvPr id="11" name="矩形 10">
            <a:extLst>
              <a:ext uri="{FF2B5EF4-FFF2-40B4-BE49-F238E27FC236}">
                <a16:creationId xmlns:a16="http://schemas.microsoft.com/office/drawing/2014/main" id="{8EAB66D0-963E-42A3-A6EA-B04140B27B4A}"/>
              </a:ext>
            </a:extLst>
          </p:cNvPr>
          <p:cNvSpPr/>
          <p:nvPr/>
        </p:nvSpPr>
        <p:spPr>
          <a:xfrm>
            <a:off x="1324322" y="4082039"/>
            <a:ext cx="1455078" cy="46166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a:spAutoFit/>
          </a:bodyPr>
          <a:lstStyle/>
          <a:p>
            <a:r>
              <a:rPr lang="en-US" altLang="zh-CN" sz="2400" b="1" dirty="0" err="1">
                <a:solidFill>
                  <a:srgbClr val="FF0000"/>
                </a:solidFill>
                <a:latin typeface="Times New Roman" panose="02020603050405020304" pitchFamily="18" charset="0"/>
                <a:ea typeface="宋体" panose="02010600030101010101" pitchFamily="2" charset="-122"/>
              </a:rPr>
              <a:t>P</a:t>
            </a:r>
            <a:r>
              <a:rPr lang="en-US" altLang="zh-CN" sz="2400" i="1" baseline="-25000" dirty="0" err="1">
                <a:solidFill>
                  <a:srgbClr val="FF0000"/>
                </a:solidFill>
                <a:latin typeface="Times New Roman" panose="02020603050405020304" pitchFamily="18" charset="0"/>
                <a:ea typeface="宋体" panose="02010600030101010101" pitchFamily="2" charset="-122"/>
              </a:rPr>
              <a:t>k</a:t>
            </a:r>
            <a:r>
              <a:rPr lang="en-US" altLang="zh-CN" sz="2400" dirty="0">
                <a:solidFill>
                  <a:srgbClr val="FF0000"/>
                </a:solidFill>
                <a:latin typeface="Times New Roman" panose="02020603050405020304" pitchFamily="18" charset="0"/>
                <a:ea typeface="宋体" panose="02010600030101010101" pitchFamily="2" charset="-122"/>
              </a:rPr>
              <a:t>=</a:t>
            </a:r>
            <a:r>
              <a:rPr lang="en-US" altLang="zh-CN" sz="2400" b="1" dirty="0">
                <a:solidFill>
                  <a:srgbClr val="FF0000"/>
                </a:solidFill>
                <a:latin typeface="Times New Roman" panose="02020603050405020304" pitchFamily="18" charset="0"/>
                <a:ea typeface="宋体" panose="02010600030101010101" pitchFamily="2" charset="-122"/>
              </a:rPr>
              <a:t> T</a:t>
            </a:r>
            <a:r>
              <a:rPr lang="en-US" altLang="zh-CN" sz="2400" i="1" baseline="-25000" dirty="0">
                <a:solidFill>
                  <a:srgbClr val="FF0000"/>
                </a:solidFill>
                <a:latin typeface="Times New Roman" panose="02020603050405020304" pitchFamily="18" charset="0"/>
                <a:ea typeface="宋体" panose="02010600030101010101" pitchFamily="2" charset="-122"/>
              </a:rPr>
              <a:t>k</a:t>
            </a:r>
            <a:r>
              <a:rPr lang="en-US" altLang="zh-CN" sz="2400" b="1" dirty="0">
                <a:solidFill>
                  <a:srgbClr val="FF0000"/>
                </a:solidFill>
                <a:latin typeface="Times New Roman" panose="02020603050405020304" pitchFamily="18" charset="0"/>
                <a:ea typeface="宋体" panose="02010600030101010101" pitchFamily="2" charset="-122"/>
              </a:rPr>
              <a:t>P</a:t>
            </a:r>
            <a:r>
              <a:rPr lang="en-US" altLang="zh-CN" sz="2400" i="1" baseline="-25000" dirty="0">
                <a:solidFill>
                  <a:srgbClr val="FF0000"/>
                </a:solidFill>
                <a:latin typeface="Times New Roman" panose="02020603050405020304" pitchFamily="18" charset="0"/>
                <a:ea typeface="宋体" panose="02010600030101010101" pitchFamily="2" charset="-122"/>
              </a:rPr>
              <a:t>k</a:t>
            </a:r>
            <a:r>
              <a:rPr lang="en-US" altLang="zh-CN" sz="2400" baseline="-25000" dirty="0">
                <a:solidFill>
                  <a:srgbClr val="FF0000"/>
                </a:solidFill>
                <a:latin typeface="Times New Roman" panose="02020603050405020304" pitchFamily="18" charset="0"/>
                <a:ea typeface="宋体" panose="02010600030101010101" pitchFamily="2" charset="-122"/>
              </a:rPr>
              <a:t>-1</a:t>
            </a:r>
            <a:endParaRPr lang="zh-CN" altLang="en-US" sz="2400" dirty="0">
              <a:solidFill>
                <a:srgbClr val="FF0000"/>
              </a:solidFill>
            </a:endParaRPr>
          </a:p>
        </p:txBody>
      </p:sp>
      <p:sp>
        <p:nvSpPr>
          <p:cNvPr id="13" name="矩形 12">
            <a:extLst>
              <a:ext uri="{FF2B5EF4-FFF2-40B4-BE49-F238E27FC236}">
                <a16:creationId xmlns:a16="http://schemas.microsoft.com/office/drawing/2014/main" id="{15E23EFF-05D2-4A67-8F84-B7BB5F279623}"/>
              </a:ext>
            </a:extLst>
          </p:cNvPr>
          <p:cNvSpPr/>
          <p:nvPr/>
        </p:nvSpPr>
        <p:spPr>
          <a:xfrm>
            <a:off x="4023028" y="2309161"/>
            <a:ext cx="4816172" cy="1569660"/>
          </a:xfrm>
          <a:prstGeom prst="rect">
            <a:avLst/>
          </a:prstGeom>
        </p:spPr>
        <p:txBody>
          <a:bodyPr wrap="square">
            <a:spAutoFit/>
          </a:bodyPr>
          <a:lstStyle/>
          <a:p>
            <a:r>
              <a:rPr lang="zh-CN" altLang="zh-CN" sz="2400" dirty="0"/>
              <a:t>特征点法</a:t>
            </a:r>
            <a:r>
              <a:rPr lang="zh-CN" altLang="en-US" sz="2400" dirty="0"/>
              <a:t>：</a:t>
            </a:r>
            <a:r>
              <a:rPr lang="zh-CN" altLang="zh-CN" sz="2400" dirty="0"/>
              <a:t>根据图像中的特征匹配关系得到相邻帧间的相机运动估计</a:t>
            </a:r>
            <a:endParaRPr lang="en-US" altLang="zh-CN" sz="2400" dirty="0"/>
          </a:p>
          <a:p>
            <a:r>
              <a:rPr lang="zh-CN" altLang="en-US" sz="2400" dirty="0"/>
              <a:t>直接法：利用像素点的光度误差建立约束方程，求解相机位姿变化</a:t>
            </a:r>
          </a:p>
        </p:txBody>
      </p:sp>
      <p:pic>
        <p:nvPicPr>
          <p:cNvPr id="12" name="图片 11">
            <a:extLst>
              <a:ext uri="{FF2B5EF4-FFF2-40B4-BE49-F238E27FC236}">
                <a16:creationId xmlns:a16="http://schemas.microsoft.com/office/drawing/2014/main" id="{1340E01C-E995-4F0F-BBF5-2973D0DDC54D}"/>
              </a:ext>
            </a:extLst>
          </p:cNvPr>
          <p:cNvPicPr>
            <a:picLocks noChangeAspect="1"/>
          </p:cNvPicPr>
          <p:nvPr/>
        </p:nvPicPr>
        <p:blipFill>
          <a:blip r:embed="rId4"/>
          <a:stretch>
            <a:fillRect/>
          </a:stretch>
        </p:blipFill>
        <p:spPr>
          <a:xfrm>
            <a:off x="718754" y="5191526"/>
            <a:ext cx="2888600" cy="980674"/>
          </a:xfrm>
          <a:prstGeom prst="rect">
            <a:avLst/>
          </a:prstGeom>
        </p:spPr>
      </p:pic>
      <p:sp>
        <p:nvSpPr>
          <p:cNvPr id="14" name="矩形 13">
            <a:extLst>
              <a:ext uri="{FF2B5EF4-FFF2-40B4-BE49-F238E27FC236}">
                <a16:creationId xmlns:a16="http://schemas.microsoft.com/office/drawing/2014/main" id="{86375B23-8739-48E8-AFE3-FC1B02FD9582}"/>
              </a:ext>
            </a:extLst>
          </p:cNvPr>
          <p:cNvSpPr/>
          <p:nvPr/>
        </p:nvSpPr>
        <p:spPr>
          <a:xfrm>
            <a:off x="4155108" y="5191526"/>
            <a:ext cx="4093542" cy="830997"/>
          </a:xfrm>
          <a:prstGeom prst="rect">
            <a:avLst/>
          </a:prstGeom>
        </p:spPr>
        <p:txBody>
          <a:bodyPr wrap="square">
            <a:spAutoFit/>
          </a:bodyPr>
          <a:lstStyle/>
          <a:p>
            <a:r>
              <a:rPr lang="zh-CN" altLang="en-US" sz="2400" dirty="0"/>
              <a:t>视觉</a:t>
            </a:r>
            <a:r>
              <a:rPr lang="zh-CN" altLang="zh-CN" sz="2400" dirty="0"/>
              <a:t>里程计跟踪失败的情况</a:t>
            </a:r>
            <a:r>
              <a:rPr lang="zh-CN" altLang="en-US" sz="2400" dirty="0"/>
              <a:t>下需要重定位进行恢复</a:t>
            </a:r>
          </a:p>
        </p:txBody>
      </p:sp>
    </p:spTree>
    <p:extLst>
      <p:ext uri="{BB962C8B-B14F-4D97-AF65-F5344CB8AC3E}">
        <p14:creationId xmlns:p14="http://schemas.microsoft.com/office/powerpoint/2010/main" val="160320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36</a:t>
            </a:fld>
            <a:r>
              <a:rPr kumimoji="0" lang="en-US" altLang="zh-CN" sz="1400" dirty="0">
                <a:latin typeface="Arial" panose="020B0604020202020204" pitchFamily="34" charset="0"/>
              </a:rPr>
              <a:t>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zh-CN" altLang="en-US" dirty="0"/>
              <a:t>视觉</a:t>
            </a:r>
            <a:r>
              <a:rPr lang="en-US" altLang="zh-CN" dirty="0"/>
              <a:t>SLAM</a:t>
            </a:r>
            <a:r>
              <a:rPr lang="zh-CN" altLang="en-US" dirty="0"/>
              <a:t>框架</a:t>
            </a:r>
          </a:p>
        </p:txBody>
      </p:sp>
      <p:pic>
        <p:nvPicPr>
          <p:cNvPr id="7" name="图片 6">
            <a:extLst>
              <a:ext uri="{FF2B5EF4-FFF2-40B4-BE49-F238E27FC236}">
                <a16:creationId xmlns:a16="http://schemas.microsoft.com/office/drawing/2014/main" id="{14882E41-3491-4396-B415-D6CDE00BD70C}"/>
              </a:ext>
            </a:extLst>
          </p:cNvPr>
          <p:cNvPicPr>
            <a:picLocks noChangeAspect="1"/>
          </p:cNvPicPr>
          <p:nvPr/>
        </p:nvPicPr>
        <p:blipFill>
          <a:blip r:embed="rId3"/>
          <a:stretch>
            <a:fillRect/>
          </a:stretch>
        </p:blipFill>
        <p:spPr>
          <a:xfrm>
            <a:off x="2566549" y="3178629"/>
            <a:ext cx="874547" cy="615438"/>
          </a:xfrm>
          <a:prstGeom prst="rect">
            <a:avLst/>
          </a:prstGeom>
        </p:spPr>
      </p:pic>
      <p:pic>
        <p:nvPicPr>
          <p:cNvPr id="9" name="图片 8">
            <a:extLst>
              <a:ext uri="{FF2B5EF4-FFF2-40B4-BE49-F238E27FC236}">
                <a16:creationId xmlns:a16="http://schemas.microsoft.com/office/drawing/2014/main" id="{70742B14-0278-4924-BC43-FAAE964E3401}"/>
              </a:ext>
            </a:extLst>
          </p:cNvPr>
          <p:cNvPicPr>
            <a:picLocks noChangeAspect="1"/>
          </p:cNvPicPr>
          <p:nvPr/>
        </p:nvPicPr>
        <p:blipFill>
          <a:blip r:embed="rId4"/>
          <a:stretch>
            <a:fillRect/>
          </a:stretch>
        </p:blipFill>
        <p:spPr>
          <a:xfrm>
            <a:off x="5724504" y="2805461"/>
            <a:ext cx="1247041" cy="1662998"/>
          </a:xfrm>
          <a:prstGeom prst="rect">
            <a:avLst/>
          </a:prstGeom>
        </p:spPr>
      </p:pic>
      <p:pic>
        <p:nvPicPr>
          <p:cNvPr id="10" name="图片 9">
            <a:extLst>
              <a:ext uri="{FF2B5EF4-FFF2-40B4-BE49-F238E27FC236}">
                <a16:creationId xmlns:a16="http://schemas.microsoft.com/office/drawing/2014/main" id="{BBD68DFB-1BDE-4416-8776-3FD286E1305B}"/>
              </a:ext>
            </a:extLst>
          </p:cNvPr>
          <p:cNvPicPr>
            <a:picLocks noChangeAspect="1"/>
          </p:cNvPicPr>
          <p:nvPr/>
        </p:nvPicPr>
        <p:blipFill>
          <a:blip r:embed="rId5"/>
          <a:stretch>
            <a:fillRect/>
          </a:stretch>
        </p:blipFill>
        <p:spPr>
          <a:xfrm>
            <a:off x="468836" y="1997085"/>
            <a:ext cx="2173875" cy="2841600"/>
          </a:xfrm>
          <a:prstGeom prst="rect">
            <a:avLst/>
          </a:prstGeom>
        </p:spPr>
      </p:pic>
      <p:pic>
        <p:nvPicPr>
          <p:cNvPr id="11" name="图片 10">
            <a:extLst>
              <a:ext uri="{FF2B5EF4-FFF2-40B4-BE49-F238E27FC236}">
                <a16:creationId xmlns:a16="http://schemas.microsoft.com/office/drawing/2014/main" id="{2149F42B-2AA9-4731-BFEA-ADDD900CFD5F}"/>
              </a:ext>
            </a:extLst>
          </p:cNvPr>
          <p:cNvPicPr>
            <a:picLocks noChangeAspect="1"/>
          </p:cNvPicPr>
          <p:nvPr/>
        </p:nvPicPr>
        <p:blipFill>
          <a:blip r:embed="rId6"/>
          <a:stretch>
            <a:fillRect/>
          </a:stretch>
        </p:blipFill>
        <p:spPr>
          <a:xfrm>
            <a:off x="3350125" y="1736097"/>
            <a:ext cx="2443749" cy="3695836"/>
          </a:xfrm>
          <a:prstGeom prst="rect">
            <a:avLst/>
          </a:prstGeom>
        </p:spPr>
      </p:pic>
      <p:pic>
        <p:nvPicPr>
          <p:cNvPr id="8" name="图片 7">
            <a:extLst>
              <a:ext uri="{FF2B5EF4-FFF2-40B4-BE49-F238E27FC236}">
                <a16:creationId xmlns:a16="http://schemas.microsoft.com/office/drawing/2014/main" id="{ABE1BB5A-2D54-4FCE-B23A-9DE41659EB62}"/>
              </a:ext>
            </a:extLst>
          </p:cNvPr>
          <p:cNvPicPr>
            <a:picLocks noChangeAspect="1"/>
          </p:cNvPicPr>
          <p:nvPr/>
        </p:nvPicPr>
        <p:blipFill>
          <a:blip r:embed="rId7"/>
          <a:stretch>
            <a:fillRect/>
          </a:stretch>
        </p:blipFill>
        <p:spPr>
          <a:xfrm>
            <a:off x="6501288" y="1599534"/>
            <a:ext cx="2242296" cy="3899073"/>
          </a:xfrm>
          <a:prstGeom prst="rect">
            <a:avLst/>
          </a:prstGeom>
        </p:spPr>
      </p:pic>
    </p:spTree>
    <p:extLst>
      <p:ext uri="{BB962C8B-B14F-4D97-AF65-F5344CB8AC3E}">
        <p14:creationId xmlns:p14="http://schemas.microsoft.com/office/powerpoint/2010/main" val="273756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8"/>
                                        </p:tgtEl>
                                      </p:cBhvr>
                                      <p:by x="150000" y="150000"/>
                                    </p:animScale>
                                  </p:childTnLst>
                                </p:cTn>
                              </p:par>
                              <p:par>
                                <p:cTn id="7" presetID="42" presetClass="path" presetSubtype="0" accel="50000" decel="50000" fill="hold" nodeType="withEffect">
                                  <p:stCondLst>
                                    <p:cond delay="0"/>
                                  </p:stCondLst>
                                  <p:childTnLst>
                                    <p:animMotion origin="layout" path="M 3.05556E-6 -2.59259E-6 L -0.2099 0.03565 " pathEditMode="relative" rAng="0" ptsTypes="AA">
                                      <p:cBhvr>
                                        <p:cTn id="8" dur="1000" fill="hold"/>
                                        <p:tgtEl>
                                          <p:spTgt spid="8"/>
                                        </p:tgtEl>
                                        <p:attrNameLst>
                                          <p:attrName>ppt_x</p:attrName>
                                          <p:attrName>ppt_y</p:attrName>
                                        </p:attrNameLst>
                                      </p:cBhvr>
                                      <p:rCtr x="-10503"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37</a:t>
            </a:fld>
            <a:r>
              <a:rPr kumimoji="0" lang="en-US" altLang="zh-CN" sz="1400" dirty="0">
                <a:latin typeface="Arial" panose="020B0604020202020204" pitchFamily="34" charset="0"/>
              </a:rPr>
              <a:t>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zh-CN" altLang="en-US" dirty="0"/>
              <a:t>视觉</a:t>
            </a:r>
            <a:r>
              <a:rPr lang="en-US" altLang="zh-CN" dirty="0"/>
              <a:t>SLAM</a:t>
            </a:r>
            <a:r>
              <a:rPr lang="zh-CN" altLang="en-US" dirty="0"/>
              <a:t>框架</a:t>
            </a:r>
          </a:p>
        </p:txBody>
      </p:sp>
      <p:pic>
        <p:nvPicPr>
          <p:cNvPr id="7" name="图片 6">
            <a:extLst>
              <a:ext uri="{FF2B5EF4-FFF2-40B4-BE49-F238E27FC236}">
                <a16:creationId xmlns:a16="http://schemas.microsoft.com/office/drawing/2014/main" id="{E9BDBB10-3AF8-41A2-86BF-815765670EDE}"/>
              </a:ext>
            </a:extLst>
          </p:cNvPr>
          <p:cNvPicPr>
            <a:picLocks noChangeAspect="1"/>
          </p:cNvPicPr>
          <p:nvPr/>
        </p:nvPicPr>
        <p:blipFill>
          <a:blip r:embed="rId3"/>
          <a:stretch>
            <a:fillRect/>
          </a:stretch>
        </p:blipFill>
        <p:spPr>
          <a:xfrm>
            <a:off x="449350" y="1452004"/>
            <a:ext cx="2721531" cy="4732403"/>
          </a:xfrm>
          <a:prstGeom prst="rect">
            <a:avLst/>
          </a:prstGeom>
        </p:spPr>
      </p:pic>
      <p:sp>
        <p:nvSpPr>
          <p:cNvPr id="3" name="矩形 2">
            <a:extLst>
              <a:ext uri="{FF2B5EF4-FFF2-40B4-BE49-F238E27FC236}">
                <a16:creationId xmlns:a16="http://schemas.microsoft.com/office/drawing/2014/main" id="{2CC6823D-305C-47E8-A2B9-FA9B0E3603A7}"/>
              </a:ext>
            </a:extLst>
          </p:cNvPr>
          <p:cNvSpPr/>
          <p:nvPr/>
        </p:nvSpPr>
        <p:spPr>
          <a:xfrm>
            <a:off x="3085734" y="1850879"/>
            <a:ext cx="5543916" cy="707886"/>
          </a:xfrm>
          <a:prstGeom prst="rect">
            <a:avLst/>
          </a:prstGeom>
        </p:spPr>
        <p:txBody>
          <a:bodyPr wrap="square">
            <a:spAutoFit/>
          </a:bodyPr>
          <a:lstStyle/>
          <a:p>
            <a:r>
              <a:rPr lang="zh-CN" altLang="zh-CN" sz="2000" dirty="0">
                <a:latin typeface="Times New Roman" panose="02020603050405020304" pitchFamily="18" charset="0"/>
                <a:cs typeface="Times New Roman" panose="02020603050405020304" pitchFamily="18" charset="0"/>
              </a:rPr>
              <a:t>定义一个全局坐标系，一般以第一帧图像的相机坐标系作为全局坐标系</a:t>
            </a:r>
            <a:endParaRPr lang="zh-CN" altLang="en-US" sz="2000" dirty="0"/>
          </a:p>
        </p:txBody>
      </p:sp>
      <p:sp>
        <p:nvSpPr>
          <p:cNvPr id="8" name="矩形 7">
            <a:extLst>
              <a:ext uri="{FF2B5EF4-FFF2-40B4-BE49-F238E27FC236}">
                <a16:creationId xmlns:a16="http://schemas.microsoft.com/office/drawing/2014/main" id="{BBCC5833-C6F3-48E8-8A73-52629158F44D}"/>
              </a:ext>
            </a:extLst>
          </p:cNvPr>
          <p:cNvSpPr/>
          <p:nvPr/>
        </p:nvSpPr>
        <p:spPr>
          <a:xfrm>
            <a:off x="3085733" y="2749387"/>
            <a:ext cx="5762991" cy="707886"/>
          </a:xfrm>
          <a:prstGeom prst="rect">
            <a:avLst/>
          </a:prstGeom>
        </p:spPr>
        <p:txBody>
          <a:bodyPr wrap="square">
            <a:spAutoFit/>
          </a:bodyPr>
          <a:lstStyle/>
          <a:p>
            <a:r>
              <a:rPr lang="zh-CN" altLang="zh-CN" sz="2000" dirty="0"/>
              <a:t>位姿信息来自前端</a:t>
            </a:r>
            <a:r>
              <a:rPr lang="zh-CN" altLang="en-US" sz="2000" dirty="0"/>
              <a:t>，</a:t>
            </a:r>
            <a:r>
              <a:rPr lang="zh-CN" altLang="zh-CN" sz="2000" dirty="0"/>
              <a:t>后端记录特征点或者像素点对应的空间点的坐标</a:t>
            </a:r>
            <a:endParaRPr lang="en-US" altLang="zh-CN" sz="2000" dirty="0"/>
          </a:p>
        </p:txBody>
      </p:sp>
      <p:sp>
        <p:nvSpPr>
          <p:cNvPr id="9" name="矩形 8">
            <a:extLst>
              <a:ext uri="{FF2B5EF4-FFF2-40B4-BE49-F238E27FC236}">
                <a16:creationId xmlns:a16="http://schemas.microsoft.com/office/drawing/2014/main" id="{1C61B328-FBBA-4674-801A-2C6D50D0F01D}"/>
              </a:ext>
            </a:extLst>
          </p:cNvPr>
          <p:cNvSpPr/>
          <p:nvPr/>
        </p:nvSpPr>
        <p:spPr>
          <a:xfrm>
            <a:off x="3085733" y="3568389"/>
            <a:ext cx="5543917" cy="707886"/>
          </a:xfrm>
          <a:prstGeom prst="rect">
            <a:avLst/>
          </a:prstGeom>
        </p:spPr>
        <p:txBody>
          <a:bodyPr wrap="square">
            <a:spAutoFit/>
          </a:bodyPr>
          <a:lstStyle/>
          <a:p>
            <a:r>
              <a:rPr lang="zh-CN" altLang="zh-CN" sz="2000" dirty="0"/>
              <a:t>对当前跟踪成功的帧进行重建，将相关信息加入到已创建的地图中</a:t>
            </a:r>
            <a:endParaRPr lang="zh-CN" altLang="en-US" sz="2000" dirty="0"/>
          </a:p>
        </p:txBody>
      </p:sp>
      <p:sp>
        <p:nvSpPr>
          <p:cNvPr id="10" name="矩形 9">
            <a:extLst>
              <a:ext uri="{FF2B5EF4-FFF2-40B4-BE49-F238E27FC236}">
                <a16:creationId xmlns:a16="http://schemas.microsoft.com/office/drawing/2014/main" id="{2B5F58CE-714F-4EB3-9989-F110DBB5464A}"/>
              </a:ext>
            </a:extLst>
          </p:cNvPr>
          <p:cNvSpPr/>
          <p:nvPr/>
        </p:nvSpPr>
        <p:spPr>
          <a:xfrm>
            <a:off x="3085732" y="4425011"/>
            <a:ext cx="5543915" cy="707886"/>
          </a:xfrm>
          <a:prstGeom prst="rect">
            <a:avLst/>
          </a:prstGeom>
        </p:spPr>
        <p:txBody>
          <a:bodyPr wrap="square">
            <a:spAutoFit/>
          </a:bodyPr>
          <a:lstStyle/>
          <a:p>
            <a:r>
              <a:rPr lang="zh-CN" altLang="zh-CN" sz="2000" dirty="0"/>
              <a:t>与已创建的地图进行比较，判断相机是否运动到之前访问过的区域</a:t>
            </a:r>
            <a:endParaRPr lang="zh-CN" altLang="en-US" sz="2000" dirty="0"/>
          </a:p>
        </p:txBody>
      </p:sp>
      <p:sp>
        <p:nvSpPr>
          <p:cNvPr id="11" name="矩形 10">
            <a:extLst>
              <a:ext uri="{FF2B5EF4-FFF2-40B4-BE49-F238E27FC236}">
                <a16:creationId xmlns:a16="http://schemas.microsoft.com/office/drawing/2014/main" id="{257663FA-7F06-417A-84C6-4E4CA007955B}"/>
              </a:ext>
            </a:extLst>
          </p:cNvPr>
          <p:cNvSpPr/>
          <p:nvPr/>
        </p:nvSpPr>
        <p:spPr>
          <a:xfrm>
            <a:off x="3148774" y="5323519"/>
            <a:ext cx="5858243" cy="707886"/>
          </a:xfrm>
          <a:prstGeom prst="rect">
            <a:avLst/>
          </a:prstGeom>
        </p:spPr>
        <p:txBody>
          <a:bodyPr wrap="square">
            <a:spAutoFit/>
          </a:bodyPr>
          <a:lstStyle/>
          <a:p>
            <a:r>
              <a:rPr lang="zh-CN" altLang="zh-CN" sz="2000" dirty="0"/>
              <a:t>对已创建的地图进行优化，</a:t>
            </a:r>
            <a:r>
              <a:rPr lang="zh-CN" altLang="en-US" sz="2000" dirty="0"/>
              <a:t>减小</a:t>
            </a:r>
            <a:r>
              <a:rPr lang="zh-CN" altLang="zh-CN" sz="2000" dirty="0"/>
              <a:t>中的累积误差</a:t>
            </a:r>
            <a:r>
              <a:rPr lang="zh-CN" altLang="en-US" sz="2000" dirty="0"/>
              <a:t>，</a:t>
            </a:r>
            <a:r>
              <a:rPr lang="zh-CN" altLang="zh-CN" sz="2000" dirty="0">
                <a:latin typeface="Times New Roman" panose="02020603050405020304" pitchFamily="18" charset="0"/>
                <a:cs typeface="Times New Roman" panose="02020603050405020304" pitchFamily="18" charset="0"/>
              </a:rPr>
              <a:t>获得准确的位姿和全局一致的地图</a:t>
            </a:r>
            <a:endParaRPr lang="zh-CN" altLang="en-US" sz="2000" dirty="0"/>
          </a:p>
        </p:txBody>
      </p:sp>
    </p:spTree>
    <p:extLst>
      <p:ext uri="{BB962C8B-B14F-4D97-AF65-F5344CB8AC3E}">
        <p14:creationId xmlns:p14="http://schemas.microsoft.com/office/powerpoint/2010/main" val="2687512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4</a:t>
            </a:fld>
            <a:r>
              <a:rPr kumimoji="0" lang="en-US" altLang="zh-CN" sz="1400" dirty="0">
                <a:latin typeface="Arial" panose="020B0604020202020204" pitchFamily="34" charset="0"/>
              </a:rPr>
              <a:t> /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zh-CN" altLang="en-US" dirty="0"/>
              <a:t>什么是</a:t>
            </a:r>
            <a:r>
              <a:rPr lang="en-US" altLang="zh-CN" dirty="0"/>
              <a:t>SLAM</a:t>
            </a:r>
            <a:endParaRPr lang="zh-CN" altLang="en-US" dirty="0"/>
          </a:p>
        </p:txBody>
      </p:sp>
      <p:pic>
        <p:nvPicPr>
          <p:cNvPr id="4" name="图片 3">
            <a:extLst>
              <a:ext uri="{FF2B5EF4-FFF2-40B4-BE49-F238E27FC236}">
                <a16:creationId xmlns:a16="http://schemas.microsoft.com/office/drawing/2014/main" id="{4C106B03-D2FB-482C-99F4-8ED44ACA51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7824" y="1094551"/>
            <a:ext cx="2761229" cy="2389383"/>
          </a:xfrm>
          <a:prstGeom prst="rect">
            <a:avLst/>
          </a:prstGeom>
        </p:spPr>
      </p:pic>
      <p:pic>
        <p:nvPicPr>
          <p:cNvPr id="8" name="图片 7">
            <a:extLst>
              <a:ext uri="{FF2B5EF4-FFF2-40B4-BE49-F238E27FC236}">
                <a16:creationId xmlns:a16="http://schemas.microsoft.com/office/drawing/2014/main" id="{355A78CC-0785-4FB8-8A3F-739BBAF9618A}"/>
              </a:ext>
            </a:extLst>
          </p:cNvPr>
          <p:cNvPicPr>
            <a:picLocks noChangeAspect="1"/>
          </p:cNvPicPr>
          <p:nvPr/>
        </p:nvPicPr>
        <p:blipFill>
          <a:blip r:embed="rId4"/>
          <a:stretch>
            <a:fillRect/>
          </a:stretch>
        </p:blipFill>
        <p:spPr>
          <a:xfrm>
            <a:off x="5783178" y="4332198"/>
            <a:ext cx="2615875" cy="1992402"/>
          </a:xfrm>
          <a:prstGeom prst="rect">
            <a:avLst/>
          </a:prstGeom>
        </p:spPr>
      </p:pic>
      <p:pic>
        <p:nvPicPr>
          <p:cNvPr id="11" name="图片 10">
            <a:extLst>
              <a:ext uri="{FF2B5EF4-FFF2-40B4-BE49-F238E27FC236}">
                <a16:creationId xmlns:a16="http://schemas.microsoft.com/office/drawing/2014/main" id="{CA3CF4AA-3F17-411F-BE7C-00F2CE3F76D4}"/>
              </a:ext>
            </a:extLst>
          </p:cNvPr>
          <p:cNvPicPr>
            <a:picLocks noChangeAspect="1"/>
          </p:cNvPicPr>
          <p:nvPr/>
        </p:nvPicPr>
        <p:blipFill>
          <a:blip r:embed="rId5"/>
          <a:stretch>
            <a:fillRect/>
          </a:stretch>
        </p:blipFill>
        <p:spPr>
          <a:xfrm>
            <a:off x="689202" y="1331912"/>
            <a:ext cx="2761229" cy="1914663"/>
          </a:xfrm>
          <a:prstGeom prst="rect">
            <a:avLst/>
          </a:prstGeom>
        </p:spPr>
      </p:pic>
      <p:sp>
        <p:nvSpPr>
          <p:cNvPr id="12" name="箭头: 右 11">
            <a:extLst>
              <a:ext uri="{FF2B5EF4-FFF2-40B4-BE49-F238E27FC236}">
                <a16:creationId xmlns:a16="http://schemas.microsoft.com/office/drawing/2014/main" id="{874413BD-C99F-4B25-AFD8-5C98B92EBE9A}"/>
              </a:ext>
            </a:extLst>
          </p:cNvPr>
          <p:cNvSpPr/>
          <p:nvPr/>
        </p:nvSpPr>
        <p:spPr bwMode="auto">
          <a:xfrm>
            <a:off x="4082143" y="2168752"/>
            <a:ext cx="489857" cy="324077"/>
          </a:xfrm>
          <a:prstGeom prst="rightArrow">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itchFamily="34" charset="0"/>
              <a:ea typeface="宋体" pitchFamily="2" charset="-122"/>
            </a:endParaRPr>
          </a:p>
        </p:txBody>
      </p:sp>
      <p:sp>
        <p:nvSpPr>
          <p:cNvPr id="13" name="箭头: 下 12">
            <a:extLst>
              <a:ext uri="{FF2B5EF4-FFF2-40B4-BE49-F238E27FC236}">
                <a16:creationId xmlns:a16="http://schemas.microsoft.com/office/drawing/2014/main" id="{DF26B1CF-C2D6-4934-B395-57B0F0B01301}"/>
              </a:ext>
            </a:extLst>
          </p:cNvPr>
          <p:cNvSpPr/>
          <p:nvPr/>
        </p:nvSpPr>
        <p:spPr bwMode="auto">
          <a:xfrm>
            <a:off x="6939980" y="3679466"/>
            <a:ext cx="316593" cy="457200"/>
          </a:xfrm>
          <a:prstGeom prst="downArrow">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itchFamily="34" charset="0"/>
              <a:ea typeface="宋体" pitchFamily="2" charset="-122"/>
            </a:endParaRPr>
          </a:p>
        </p:txBody>
      </p:sp>
      <p:sp>
        <p:nvSpPr>
          <p:cNvPr id="14" name="矩形 13">
            <a:extLst>
              <a:ext uri="{FF2B5EF4-FFF2-40B4-BE49-F238E27FC236}">
                <a16:creationId xmlns:a16="http://schemas.microsoft.com/office/drawing/2014/main" id="{34DC2336-B914-4BD9-9083-93D2702A6D2E}"/>
              </a:ext>
            </a:extLst>
          </p:cNvPr>
          <p:cNvSpPr/>
          <p:nvPr/>
        </p:nvSpPr>
        <p:spPr>
          <a:xfrm>
            <a:off x="744947" y="3876592"/>
            <a:ext cx="4778829" cy="1569660"/>
          </a:xfrm>
          <a:prstGeom prst="rect">
            <a:avLst/>
          </a:prstGeom>
        </p:spPr>
        <p:txBody>
          <a:bodyPr wrap="square">
            <a:spAutoFit/>
          </a:bodyPr>
          <a:lstStyle/>
          <a:p>
            <a:pPr indent="457200"/>
            <a:r>
              <a:rPr lang="zh-CN" altLang="en-US" sz="2400" dirty="0">
                <a:solidFill>
                  <a:schemeClr val="accent1">
                    <a:lumMod val="50000"/>
                  </a:schemeClr>
                </a:solidFill>
                <a:latin typeface="楷体" panose="02010609060101010101" pitchFamily="49" charset="-122"/>
                <a:ea typeface="楷体" panose="02010609060101010101" pitchFamily="49" charset="-122"/>
              </a:rPr>
              <a:t>从一个新鲜景区大门出发，自由活动，之后还在景区门口集合。希望可以尽可能多的欣赏景点，且要保证能找到回来的路。</a:t>
            </a:r>
            <a:endParaRPr lang="en-US" altLang="zh-CN" sz="2400" dirty="0">
              <a:solidFill>
                <a:schemeClr val="accent1">
                  <a:lumMod val="50000"/>
                </a:schemeClr>
              </a:solidFill>
              <a:latin typeface="楷体" panose="02010609060101010101" pitchFamily="49" charset="-122"/>
              <a:ea typeface="楷体" panose="02010609060101010101" pitchFamily="49" charset="-122"/>
            </a:endParaRPr>
          </a:p>
        </p:txBody>
      </p:sp>
      <p:sp>
        <p:nvSpPr>
          <p:cNvPr id="15" name="矩形 14">
            <a:extLst>
              <a:ext uri="{FF2B5EF4-FFF2-40B4-BE49-F238E27FC236}">
                <a16:creationId xmlns:a16="http://schemas.microsoft.com/office/drawing/2014/main" id="{87ED12CC-F0F8-4090-95D7-A58317E1EE24}"/>
              </a:ext>
            </a:extLst>
          </p:cNvPr>
          <p:cNvSpPr/>
          <p:nvPr/>
        </p:nvSpPr>
        <p:spPr>
          <a:xfrm>
            <a:off x="2446438" y="1827577"/>
            <a:ext cx="4572000" cy="1015663"/>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r>
              <a:rPr lang="zh-CN" altLang="en-US" sz="2000" b="1" dirty="0">
                <a:solidFill>
                  <a:srgbClr val="C00000"/>
                </a:solidFill>
                <a:latin typeface="楷体" panose="02010609060101010101" pitchFamily="49" charset="-122"/>
                <a:ea typeface="楷体" panose="02010609060101010101" pitchFamily="49" charset="-122"/>
              </a:rPr>
              <a:t>如何将上述过程数学化，进而可以通过运行在机器人上的程序实现类似的功能正是</a:t>
            </a:r>
            <a:r>
              <a:rPr lang="en-US" altLang="zh-CN" sz="2000" b="1" dirty="0">
                <a:solidFill>
                  <a:srgbClr val="C00000"/>
                </a:solidFill>
                <a:latin typeface="楷体" panose="02010609060101010101" pitchFamily="49" charset="-122"/>
                <a:ea typeface="楷体" panose="02010609060101010101" pitchFamily="49" charset="-122"/>
              </a:rPr>
              <a:t>SLAM</a:t>
            </a:r>
            <a:r>
              <a:rPr lang="zh-CN" altLang="en-US" sz="2000" b="1" dirty="0">
                <a:solidFill>
                  <a:srgbClr val="C00000"/>
                </a:solidFill>
                <a:latin typeface="楷体" panose="02010609060101010101" pitchFamily="49" charset="-122"/>
                <a:ea typeface="楷体" panose="02010609060101010101" pitchFamily="49" charset="-122"/>
              </a:rPr>
              <a:t>领域的研究内容。</a:t>
            </a:r>
          </a:p>
        </p:txBody>
      </p:sp>
    </p:spTree>
    <p:extLst>
      <p:ext uri="{BB962C8B-B14F-4D97-AF65-F5344CB8AC3E}">
        <p14:creationId xmlns:p14="http://schemas.microsoft.com/office/powerpoint/2010/main" val="295540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5</a:t>
            </a:fld>
            <a:r>
              <a:rPr kumimoji="0" lang="en-US" altLang="zh-CN" sz="1400" dirty="0">
                <a:latin typeface="Arial" panose="020B0604020202020204" pitchFamily="34" charset="0"/>
              </a:rPr>
              <a:t> /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zh-CN" altLang="en-US" dirty="0"/>
              <a:t>什么是</a:t>
            </a:r>
            <a:r>
              <a:rPr lang="en-US" altLang="zh-CN" dirty="0"/>
              <a:t>SLAM</a:t>
            </a:r>
            <a:endParaRPr lang="zh-CN" altLang="en-US" dirty="0"/>
          </a:p>
        </p:txBody>
      </p:sp>
      <p:sp>
        <p:nvSpPr>
          <p:cNvPr id="3" name="矩形 2">
            <a:extLst>
              <a:ext uri="{FF2B5EF4-FFF2-40B4-BE49-F238E27FC236}">
                <a16:creationId xmlns:a16="http://schemas.microsoft.com/office/drawing/2014/main" id="{0E78B2C8-5E45-497B-AF1B-CAC56C8FA931}"/>
              </a:ext>
            </a:extLst>
          </p:cNvPr>
          <p:cNvSpPr/>
          <p:nvPr/>
        </p:nvSpPr>
        <p:spPr>
          <a:xfrm>
            <a:off x="2105650" y="1254327"/>
            <a:ext cx="5294239" cy="83099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altLang="zh-CN" sz="2400" dirty="0">
                <a:solidFill>
                  <a:srgbClr val="C00000"/>
                </a:solidFill>
                <a:latin typeface="Times New Roman" panose="02020603050405020304" pitchFamily="18" charset="0"/>
                <a:ea typeface="宋体" panose="02010600030101010101" pitchFamily="2" charset="-122"/>
              </a:rPr>
              <a:t>SLAM</a:t>
            </a:r>
            <a:r>
              <a:rPr lang="zh-CN" altLang="zh-CN" sz="24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全称为</a:t>
            </a:r>
            <a:r>
              <a:rPr lang="en-US" altLang="zh-CN" sz="2400" dirty="0">
                <a:solidFill>
                  <a:srgbClr val="C00000"/>
                </a:solidFill>
                <a:latin typeface="Times New Roman" panose="02020603050405020304" pitchFamily="18" charset="0"/>
                <a:ea typeface="宋体" panose="02010600030101010101" pitchFamily="2" charset="-122"/>
              </a:rPr>
              <a:t>Simultaneous Localization and Mapping</a:t>
            </a:r>
            <a:r>
              <a:rPr lang="zh-CN" altLang="zh-CN" sz="24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，即同时定位与建图</a:t>
            </a:r>
            <a:endParaRPr lang="zh-CN" altLang="en-US" sz="2400" dirty="0">
              <a:solidFill>
                <a:srgbClr val="C00000"/>
              </a:solidFill>
            </a:endParaRPr>
          </a:p>
        </p:txBody>
      </p:sp>
      <p:pic>
        <p:nvPicPr>
          <p:cNvPr id="5" name="图片 4">
            <a:extLst>
              <a:ext uri="{FF2B5EF4-FFF2-40B4-BE49-F238E27FC236}">
                <a16:creationId xmlns:a16="http://schemas.microsoft.com/office/drawing/2014/main" id="{0C0D9BCD-4AC6-4906-8C27-8793D65CF504}"/>
              </a:ext>
            </a:extLst>
          </p:cNvPr>
          <p:cNvPicPr>
            <a:picLocks noChangeAspect="1"/>
          </p:cNvPicPr>
          <p:nvPr/>
        </p:nvPicPr>
        <p:blipFill>
          <a:blip r:embed="rId3"/>
          <a:stretch>
            <a:fillRect/>
          </a:stretch>
        </p:blipFill>
        <p:spPr>
          <a:xfrm>
            <a:off x="6467475" y="3917889"/>
            <a:ext cx="2383219" cy="1992100"/>
          </a:xfrm>
          <a:prstGeom prst="rect">
            <a:avLst/>
          </a:prstGeom>
        </p:spPr>
      </p:pic>
      <p:pic>
        <p:nvPicPr>
          <p:cNvPr id="6" name="图片 5">
            <a:extLst>
              <a:ext uri="{FF2B5EF4-FFF2-40B4-BE49-F238E27FC236}">
                <a16:creationId xmlns:a16="http://schemas.microsoft.com/office/drawing/2014/main" id="{E917980B-18EB-4019-89E3-D5F1A87A1A38}"/>
              </a:ext>
            </a:extLst>
          </p:cNvPr>
          <p:cNvPicPr>
            <a:picLocks noChangeAspect="1"/>
          </p:cNvPicPr>
          <p:nvPr/>
        </p:nvPicPr>
        <p:blipFill>
          <a:blip r:embed="rId4"/>
          <a:stretch>
            <a:fillRect/>
          </a:stretch>
        </p:blipFill>
        <p:spPr>
          <a:xfrm>
            <a:off x="392113" y="3804963"/>
            <a:ext cx="1919882" cy="2129215"/>
          </a:xfrm>
          <a:prstGeom prst="rect">
            <a:avLst/>
          </a:prstGeom>
        </p:spPr>
      </p:pic>
      <p:sp>
        <p:nvSpPr>
          <p:cNvPr id="24" name="自选图形 3">
            <a:extLst>
              <a:ext uri="{FF2B5EF4-FFF2-40B4-BE49-F238E27FC236}">
                <a16:creationId xmlns:a16="http://schemas.microsoft.com/office/drawing/2014/main" id="{7D85FAA9-5204-4695-8184-458C62DCDFB6}"/>
              </a:ext>
            </a:extLst>
          </p:cNvPr>
          <p:cNvSpPr>
            <a:spLocks noChangeArrowheads="1"/>
          </p:cNvSpPr>
          <p:nvPr/>
        </p:nvSpPr>
        <p:spPr bwMode="auto">
          <a:xfrm>
            <a:off x="5953222" y="2304104"/>
            <a:ext cx="1775733" cy="1051932"/>
          </a:xfrm>
          <a:prstGeom prst="roundRect">
            <a:avLst>
              <a:gd name="adj" fmla="val 16667"/>
            </a:avLst>
          </a:prstGeom>
          <a:noFill/>
          <a:ln w="38100">
            <a:solidFill>
              <a:srgbClr val="17347D"/>
            </a:solidFill>
            <a:rou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Verdana" panose="020B0604030504040204" pitchFamily="34" charset="0"/>
              <a:cs typeface="Arial" panose="020B0604020202020204" pitchFamily="34" charset="0"/>
            </a:endParaRPr>
          </a:p>
        </p:txBody>
      </p:sp>
      <p:sp>
        <p:nvSpPr>
          <p:cNvPr id="25" name="自选图形 4">
            <a:extLst>
              <a:ext uri="{FF2B5EF4-FFF2-40B4-BE49-F238E27FC236}">
                <a16:creationId xmlns:a16="http://schemas.microsoft.com/office/drawing/2014/main" id="{0EEEA531-749D-4615-B8C3-7F4971E23CA8}"/>
              </a:ext>
            </a:extLst>
          </p:cNvPr>
          <p:cNvSpPr>
            <a:spLocks noChangeArrowheads="1"/>
          </p:cNvSpPr>
          <p:nvPr/>
        </p:nvSpPr>
        <p:spPr bwMode="auto">
          <a:xfrm>
            <a:off x="1124476" y="2304104"/>
            <a:ext cx="1901598" cy="1051932"/>
          </a:xfrm>
          <a:prstGeom prst="roundRect">
            <a:avLst>
              <a:gd name="adj" fmla="val 16667"/>
            </a:avLst>
          </a:prstGeom>
          <a:noFill/>
          <a:ln w="38100">
            <a:solidFill>
              <a:srgbClr val="17347D"/>
            </a:solidFill>
            <a:rou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Verdana" panose="020B0604030504040204" pitchFamily="34" charset="0"/>
              <a:cs typeface="Arial" panose="020B0604020202020204" pitchFamily="34" charset="0"/>
            </a:endParaRPr>
          </a:p>
        </p:txBody>
      </p:sp>
      <p:sp>
        <p:nvSpPr>
          <p:cNvPr id="26" name="文本框 5">
            <a:extLst>
              <a:ext uri="{FF2B5EF4-FFF2-40B4-BE49-F238E27FC236}">
                <a16:creationId xmlns:a16="http://schemas.microsoft.com/office/drawing/2014/main" id="{23CADDB5-6812-402D-99DB-17B3DEB68DA5}"/>
              </a:ext>
            </a:extLst>
          </p:cNvPr>
          <p:cNvSpPr txBox="1">
            <a:spLocks noChangeArrowheads="1"/>
          </p:cNvSpPr>
          <p:nvPr/>
        </p:nvSpPr>
        <p:spPr bwMode="auto">
          <a:xfrm>
            <a:off x="1219726" y="2504128"/>
            <a:ext cx="2038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r>
              <a:rPr lang="zh-CN" altLang="en-US" sz="2000" b="1" dirty="0">
                <a:solidFill>
                  <a:srgbClr val="000000"/>
                </a:solidFill>
                <a:latin typeface="Arial" panose="020B0604020202020204" pitchFamily="34" charset="0"/>
                <a:cs typeface="Arial" panose="020B0604020202020204" pitchFamily="34" charset="0"/>
              </a:rPr>
              <a:t>定位</a:t>
            </a:r>
            <a:r>
              <a:rPr lang="en-US" altLang="zh-CN" sz="2000" b="1" dirty="0">
                <a:solidFill>
                  <a:srgbClr val="000000"/>
                </a:solidFill>
                <a:latin typeface="Arial" panose="020B0604020202020204" pitchFamily="34" charset="0"/>
                <a:cs typeface="Arial" panose="020B0604020202020204" pitchFamily="34" charset="0"/>
              </a:rPr>
              <a:t>Localization</a:t>
            </a:r>
            <a:endParaRPr lang="en-US" altLang="zh-CN" sz="1400" dirty="0">
              <a:solidFill>
                <a:srgbClr val="000000"/>
              </a:solidFill>
              <a:latin typeface="Arial" panose="020B0604020202020204" pitchFamily="34" charset="0"/>
              <a:cs typeface="Arial" panose="020B0604020202020204" pitchFamily="34" charset="0"/>
            </a:endParaRPr>
          </a:p>
        </p:txBody>
      </p:sp>
      <p:sp>
        <p:nvSpPr>
          <p:cNvPr id="27" name="任意多边形 6">
            <a:extLst>
              <a:ext uri="{FF2B5EF4-FFF2-40B4-BE49-F238E27FC236}">
                <a16:creationId xmlns:a16="http://schemas.microsoft.com/office/drawing/2014/main" id="{EDC53744-E9D9-43E9-840B-AF9AFD178FAD}"/>
              </a:ext>
            </a:extLst>
          </p:cNvPr>
          <p:cNvSpPr/>
          <p:nvPr/>
        </p:nvSpPr>
        <p:spPr bwMode="gray">
          <a:xfrm>
            <a:off x="3276600" y="2015391"/>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45AB7D"/>
              </a:gs>
              <a:gs pos="100000">
                <a:srgbClr val="45AB7D">
                  <a:gamma/>
                  <a:tint val="63529"/>
                  <a:invGamma/>
                </a:srgbClr>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28" name="自选图形 7">
            <a:extLst>
              <a:ext uri="{FF2B5EF4-FFF2-40B4-BE49-F238E27FC236}">
                <a16:creationId xmlns:a16="http://schemas.microsoft.com/office/drawing/2014/main" id="{80F65962-570F-4063-9184-BAA496013114}"/>
              </a:ext>
            </a:extLst>
          </p:cNvPr>
          <p:cNvSpPr>
            <a:spLocks noChangeAspect="1" noChangeArrowheads="1" noTextEdit="1"/>
          </p:cNvSpPr>
          <p:nvPr/>
        </p:nvSpPr>
        <p:spPr bwMode="gray">
          <a:xfrm flipH="1">
            <a:off x="4868863" y="2583717"/>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17347D"/>
              </a:solidFill>
              <a:latin typeface="Arial" panose="020B0604020202020204" pitchFamily="34" charset="0"/>
            </a:endParaRPr>
          </a:p>
        </p:txBody>
      </p:sp>
      <p:sp>
        <p:nvSpPr>
          <p:cNvPr id="29" name="任意多边形 8">
            <a:extLst>
              <a:ext uri="{FF2B5EF4-FFF2-40B4-BE49-F238E27FC236}">
                <a16:creationId xmlns:a16="http://schemas.microsoft.com/office/drawing/2014/main" id="{59D101A2-A1E8-4F77-B20B-1ECEEAC2A688}"/>
              </a:ext>
            </a:extLst>
          </p:cNvPr>
          <p:cNvSpPr/>
          <p:nvPr/>
        </p:nvSpPr>
        <p:spPr bwMode="gray">
          <a:xfrm flipH="1">
            <a:off x="4707845" y="2013011"/>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9999FF"/>
              </a:gs>
              <a:gs pos="100000">
                <a:srgbClr val="9999FF">
                  <a:gamma/>
                  <a:tint val="31765"/>
                  <a:invGamma/>
                </a:srgbClr>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9" name="文本框 18">
            <a:extLst>
              <a:ext uri="{FF2B5EF4-FFF2-40B4-BE49-F238E27FC236}">
                <a16:creationId xmlns:a16="http://schemas.microsoft.com/office/drawing/2014/main" id="{AC314597-999F-402E-961C-4E68CE8585E4}"/>
              </a:ext>
            </a:extLst>
          </p:cNvPr>
          <p:cNvSpPr txBox="1">
            <a:spLocks noChangeArrowheads="1"/>
          </p:cNvSpPr>
          <p:nvPr/>
        </p:nvSpPr>
        <p:spPr bwMode="auto">
          <a:xfrm>
            <a:off x="6181822" y="2532703"/>
            <a:ext cx="13151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zh-CN" altLang="en-US" sz="2000" b="1" dirty="0">
                <a:solidFill>
                  <a:srgbClr val="000000"/>
                </a:solidFill>
                <a:latin typeface="Arial" panose="020B0604020202020204" pitchFamily="34" charset="0"/>
                <a:cs typeface="Arial" panose="020B0604020202020204" pitchFamily="34" charset="0"/>
              </a:rPr>
              <a:t>建图</a:t>
            </a:r>
            <a:endParaRPr lang="en-US" altLang="zh-CN" sz="2000" b="1" dirty="0">
              <a:solidFill>
                <a:srgbClr val="000000"/>
              </a:solidFill>
              <a:latin typeface="Arial" panose="020B0604020202020204" pitchFamily="34" charset="0"/>
              <a:cs typeface="Arial" panose="020B0604020202020204" pitchFamily="34" charset="0"/>
            </a:endParaRPr>
          </a:p>
          <a:p>
            <a:pPr fontAlgn="base">
              <a:spcBef>
                <a:spcPct val="0"/>
              </a:spcBef>
              <a:spcAft>
                <a:spcPct val="0"/>
              </a:spcAft>
            </a:pPr>
            <a:r>
              <a:rPr lang="en-US" altLang="zh-CN" sz="2000" b="1" dirty="0">
                <a:solidFill>
                  <a:srgbClr val="000000"/>
                </a:solidFill>
                <a:latin typeface="Arial" panose="020B0604020202020204" pitchFamily="34" charset="0"/>
                <a:cs typeface="Arial" panose="020B0604020202020204" pitchFamily="34" charset="0"/>
              </a:rPr>
              <a:t>Mapping</a:t>
            </a:r>
            <a:endParaRPr lang="en-US" altLang="zh-CN" dirty="0">
              <a:solidFill>
                <a:srgbClr val="17347D"/>
              </a:solidFill>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989F8F48-257F-4EB0-8582-A13AEF403DD3}"/>
              </a:ext>
            </a:extLst>
          </p:cNvPr>
          <p:cNvSpPr/>
          <p:nvPr/>
        </p:nvSpPr>
        <p:spPr>
          <a:xfrm>
            <a:off x="2527081" y="3924500"/>
            <a:ext cx="3940394" cy="1938992"/>
          </a:xfrm>
          <a:prstGeom prst="rect">
            <a:avLst/>
          </a:prstGeom>
        </p:spPr>
        <p:txBody>
          <a:bodyPr wrap="square">
            <a:spAutoFit/>
          </a:bodyPr>
          <a:lstStyle/>
          <a:p>
            <a:pPr indent="457200"/>
            <a:r>
              <a:rPr lang="en-US" altLang="zh-CN" sz="2400" dirty="0">
                <a:latin typeface="楷体" panose="02010609060101010101" pitchFamily="49" charset="-122"/>
                <a:ea typeface="楷体" panose="02010609060101010101" pitchFamily="49" charset="-122"/>
              </a:rPr>
              <a:t>SLAM</a:t>
            </a:r>
            <a:r>
              <a:rPr lang="zh-CN" altLang="zh-CN" sz="2400" dirty="0">
                <a:latin typeface="楷体" panose="02010609060101010101" pitchFamily="49" charset="-122"/>
                <a:ea typeface="楷体" panose="02010609060101010101" pitchFamily="49" charset="-122"/>
                <a:cs typeface="Times New Roman" panose="02020603050405020304" pitchFamily="18" charset="0"/>
              </a:rPr>
              <a:t>：一个机器人在未知的环境中运动，如何通过对环境的观测确定自身的运动轨迹，同时构建出环境的地图。</a:t>
            </a:r>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760591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a:t>章节安排</a:t>
            </a:r>
          </a:p>
        </p:txBody>
      </p:sp>
      <p:sp>
        <p:nvSpPr>
          <p:cNvPr id="6147"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35A5737-56C8-46CF-BAD9-3A9CC62D30FA}" type="slidenum">
              <a:rPr kumimoji="0" lang="zh-CN" altLang="en-US" sz="1400">
                <a:latin typeface="Arial" panose="020B0604020202020204" pitchFamily="34" charset="0"/>
              </a:rPr>
              <a:pPr eaLnBrk="1" hangingPunct="1"/>
              <a:t>6</a:t>
            </a:fld>
            <a:endParaRPr kumimoji="0" lang="en-US" altLang="zh-CN" sz="1400" dirty="0">
              <a:latin typeface="Arial" panose="020B0604020202020204" pitchFamily="34" charset="0"/>
            </a:endParaRPr>
          </a:p>
        </p:txBody>
      </p:sp>
      <p:grpSp>
        <p:nvGrpSpPr>
          <p:cNvPr id="6148" name="Group 120"/>
          <p:cNvGrpSpPr>
            <a:grpSpLocks/>
          </p:cNvGrpSpPr>
          <p:nvPr/>
        </p:nvGrpSpPr>
        <p:grpSpPr bwMode="auto">
          <a:xfrm>
            <a:off x="1285837" y="1562100"/>
            <a:ext cx="6805437" cy="665163"/>
            <a:chOff x="1268" y="935"/>
            <a:chExt cx="3408" cy="419"/>
          </a:xfrm>
        </p:grpSpPr>
        <p:grpSp>
          <p:nvGrpSpPr>
            <p:cNvPr id="6194" name="Group 75"/>
            <p:cNvGrpSpPr>
              <a:grpSpLocks/>
            </p:cNvGrpSpPr>
            <p:nvPr/>
          </p:nvGrpSpPr>
          <p:grpSpPr bwMode="auto">
            <a:xfrm>
              <a:off x="1268" y="935"/>
              <a:ext cx="480" cy="419"/>
              <a:chOff x="1110" y="2656"/>
              <a:chExt cx="1549" cy="1351"/>
            </a:xfrm>
          </p:grpSpPr>
          <p:sp>
            <p:nvSpPr>
              <p:cNvPr id="6198" name="AutoShape 76"/>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99" name="AutoShape 77"/>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200" name="AutoShape 78"/>
              <p:cNvSpPr>
                <a:spLocks noChangeArrowheads="1"/>
              </p:cNvSpPr>
              <p:nvPr/>
            </p:nvSpPr>
            <p:spPr bwMode="gray">
              <a:xfrm>
                <a:off x="1200" y="2737"/>
                <a:ext cx="1349" cy="1167"/>
              </a:xfrm>
              <a:prstGeom prst="hexagon">
                <a:avLst>
                  <a:gd name="adj" fmla="val 28894"/>
                  <a:gd name="vf" fmla="val 115470"/>
                </a:avLst>
              </a:prstGeom>
              <a:gradFill rotWithShape="1">
                <a:gsLst>
                  <a:gs pos="0">
                    <a:srgbClr val="115252"/>
                  </a:gs>
                  <a:gs pos="50000">
                    <a:srgbClr val="25B1B1"/>
                  </a:gs>
                  <a:gs pos="100000">
                    <a:srgbClr val="115252"/>
                  </a:gs>
                </a:gsLst>
                <a:lin ang="2700000" scaled="1"/>
              </a:gradFill>
              <a:ln w="9525">
                <a:solidFill>
                  <a:srgbClr val="1D528D"/>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grpSp>
        <p:sp>
          <p:nvSpPr>
            <p:cNvPr id="6195" name="Line 83"/>
            <p:cNvSpPr>
              <a:spLocks noChangeShapeType="1"/>
            </p:cNvSpPr>
            <p:nvPr/>
          </p:nvSpPr>
          <p:spPr bwMode="auto">
            <a:xfrm>
              <a:off x="1652" y="1319"/>
              <a:ext cx="3024"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96" name="Text Box 84"/>
            <p:cNvSpPr txBox="1">
              <a:spLocks noChangeArrowheads="1"/>
            </p:cNvSpPr>
            <p:nvPr/>
          </p:nvSpPr>
          <p:spPr bwMode="auto">
            <a:xfrm>
              <a:off x="1882" y="983"/>
              <a:ext cx="25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zh-CN" altLang="en-US" b="1" dirty="0">
                  <a:latin typeface="Arial" panose="020B0604020202020204" pitchFamily="34" charset="0"/>
                  <a:ea typeface="黑体" panose="02010609060101010101" pitchFamily="49" charset="-122"/>
                </a:rPr>
                <a:t>什么是</a:t>
              </a:r>
              <a:r>
                <a:rPr kumimoji="0" lang="en-US" altLang="zh-CN" b="1" dirty="0">
                  <a:latin typeface="Arial" panose="020B0604020202020204" pitchFamily="34" charset="0"/>
                  <a:ea typeface="黑体" panose="02010609060101010101" pitchFamily="49" charset="-122"/>
                </a:rPr>
                <a:t>SLAM</a:t>
              </a:r>
              <a:endParaRPr kumimoji="0" lang="zh-CN" altLang="en-US" b="1" dirty="0">
                <a:latin typeface="Arial" panose="020B0604020202020204" pitchFamily="34" charset="0"/>
                <a:ea typeface="黑体" panose="02010609060101010101" pitchFamily="49" charset="-122"/>
              </a:endParaRPr>
            </a:p>
          </p:txBody>
        </p:sp>
        <p:sp>
          <p:nvSpPr>
            <p:cNvPr id="6197" name="Text Box 85"/>
            <p:cNvSpPr txBox="1">
              <a:spLocks noChangeArrowheads="1"/>
            </p:cNvSpPr>
            <p:nvPr/>
          </p:nvSpPr>
          <p:spPr bwMode="gray">
            <a:xfrm>
              <a:off x="1350" y="997"/>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b="1">
                  <a:solidFill>
                    <a:srgbClr val="FFFFFF"/>
                  </a:solidFill>
                  <a:latin typeface="Arial" panose="020B0604020202020204" pitchFamily="34" charset="0"/>
                  <a:ea typeface="华文中宋" panose="02010600040101010101" pitchFamily="2" charset="-122"/>
                </a:rPr>
                <a:t>一</a:t>
              </a:r>
            </a:p>
          </p:txBody>
        </p:sp>
      </p:grpSp>
      <p:grpSp>
        <p:nvGrpSpPr>
          <p:cNvPr id="6149" name="Group 123"/>
          <p:cNvGrpSpPr>
            <a:grpSpLocks/>
          </p:cNvGrpSpPr>
          <p:nvPr/>
        </p:nvGrpSpPr>
        <p:grpSpPr bwMode="auto">
          <a:xfrm>
            <a:off x="1285838" y="3838578"/>
            <a:ext cx="7023100" cy="665163"/>
            <a:chOff x="1268" y="2341"/>
            <a:chExt cx="3517" cy="419"/>
          </a:xfrm>
        </p:grpSpPr>
        <p:sp>
          <p:nvSpPr>
            <p:cNvPr id="6186" name="Line 92"/>
            <p:cNvSpPr>
              <a:spLocks noChangeShapeType="1"/>
            </p:cNvSpPr>
            <p:nvPr/>
          </p:nvSpPr>
          <p:spPr bwMode="auto">
            <a:xfrm>
              <a:off x="1652" y="2727"/>
              <a:ext cx="3024"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7" name="Text Box 94"/>
            <p:cNvSpPr txBox="1">
              <a:spLocks noChangeArrowheads="1"/>
            </p:cNvSpPr>
            <p:nvPr/>
          </p:nvSpPr>
          <p:spPr bwMode="gray">
            <a:xfrm>
              <a:off x="1392" y="2405"/>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b="1">
                  <a:solidFill>
                    <a:srgbClr val="FFFFFF"/>
                  </a:solidFill>
                  <a:latin typeface="Arial" panose="020B0604020202020204" pitchFamily="34" charset="0"/>
                </a:rPr>
                <a:t>4</a:t>
              </a:r>
            </a:p>
          </p:txBody>
        </p:sp>
        <p:grpSp>
          <p:nvGrpSpPr>
            <p:cNvPr id="6188" name="Group 100"/>
            <p:cNvGrpSpPr>
              <a:grpSpLocks/>
            </p:cNvGrpSpPr>
            <p:nvPr/>
          </p:nvGrpSpPr>
          <p:grpSpPr bwMode="auto">
            <a:xfrm>
              <a:off x="1268" y="2341"/>
              <a:ext cx="480" cy="419"/>
              <a:chOff x="3174" y="2656"/>
              <a:chExt cx="1549" cy="1351"/>
            </a:xfrm>
          </p:grpSpPr>
          <p:sp>
            <p:nvSpPr>
              <p:cNvPr id="6191" name="AutoShape 101"/>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92" name="AutoShape 102"/>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93" name="AutoShape 103"/>
              <p:cNvSpPr>
                <a:spLocks noChangeArrowheads="1"/>
              </p:cNvSpPr>
              <p:nvPr/>
            </p:nvSpPr>
            <p:spPr bwMode="gray">
              <a:xfrm>
                <a:off x="3264" y="2737"/>
                <a:ext cx="1349" cy="1167"/>
              </a:xfrm>
              <a:prstGeom prst="hexagon">
                <a:avLst>
                  <a:gd name="adj" fmla="val 28894"/>
                  <a:gd name="vf" fmla="val 115470"/>
                </a:avLst>
              </a:prstGeom>
              <a:gradFill rotWithShape="1">
                <a:gsLst>
                  <a:gs pos="0">
                    <a:srgbClr val="33346F"/>
                  </a:gs>
                  <a:gs pos="100000">
                    <a:srgbClr val="6E71F0"/>
                  </a:gs>
                </a:gsLst>
                <a:lin ang="2700000" scaled="1"/>
              </a:gradFill>
              <a:ln w="9525">
                <a:solidFill>
                  <a:srgbClr val="1D528D"/>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grpSp>
        <p:sp>
          <p:nvSpPr>
            <p:cNvPr id="6189" name="Text Box 104"/>
            <p:cNvSpPr txBox="1">
              <a:spLocks noChangeArrowheads="1"/>
            </p:cNvSpPr>
            <p:nvPr/>
          </p:nvSpPr>
          <p:spPr bwMode="gray">
            <a:xfrm>
              <a:off x="1350" y="240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b="1">
                  <a:solidFill>
                    <a:srgbClr val="FFFFFF"/>
                  </a:solidFill>
                  <a:latin typeface="Arial" panose="020B0604020202020204" pitchFamily="34" charset="0"/>
                  <a:ea typeface="华文中宋" panose="02010600040101010101" pitchFamily="2" charset="-122"/>
                </a:rPr>
                <a:t>四</a:t>
              </a:r>
            </a:p>
          </p:txBody>
        </p:sp>
        <p:sp>
          <p:nvSpPr>
            <p:cNvPr id="6190" name="Text Box 84"/>
            <p:cNvSpPr txBox="1">
              <a:spLocks noChangeArrowheads="1"/>
            </p:cNvSpPr>
            <p:nvPr/>
          </p:nvSpPr>
          <p:spPr bwMode="auto">
            <a:xfrm>
              <a:off x="1882" y="2384"/>
              <a:ext cx="290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zh-CN" altLang="en-US" b="1" dirty="0">
                  <a:latin typeface="Arial" panose="020B0604020202020204" pitchFamily="34" charset="0"/>
                  <a:ea typeface="黑体" panose="02010609060101010101" pitchFamily="49" charset="-122"/>
                </a:rPr>
                <a:t>视觉</a:t>
              </a:r>
              <a:r>
                <a:rPr kumimoji="0" lang="en-US" altLang="zh-CN" b="1" dirty="0">
                  <a:latin typeface="Arial" panose="020B0604020202020204" pitchFamily="34" charset="0"/>
                  <a:ea typeface="黑体" panose="02010609060101010101" pitchFamily="49" charset="-122"/>
                </a:rPr>
                <a:t>SLAM</a:t>
              </a:r>
              <a:r>
                <a:rPr kumimoji="0" lang="zh-CN" altLang="en-US" b="1" dirty="0">
                  <a:latin typeface="Arial" panose="020B0604020202020204" pitchFamily="34" charset="0"/>
                  <a:ea typeface="黑体" panose="02010609060101010101" pitchFamily="49" charset="-122"/>
                </a:rPr>
                <a:t>框架</a:t>
              </a:r>
              <a:endParaRPr kumimoji="0" lang="zh-CN" altLang="en-US" b="1" dirty="0">
                <a:solidFill>
                  <a:srgbClr val="000000"/>
                </a:solidFill>
                <a:latin typeface="Arial" panose="020B0604020202020204" pitchFamily="34" charset="0"/>
                <a:ea typeface="黑体" panose="02010609060101010101" pitchFamily="49" charset="-122"/>
              </a:endParaRPr>
            </a:p>
          </p:txBody>
        </p:sp>
      </p:grpSp>
      <p:grpSp>
        <p:nvGrpSpPr>
          <p:cNvPr id="6151" name="Group 126"/>
          <p:cNvGrpSpPr>
            <a:grpSpLocks/>
          </p:cNvGrpSpPr>
          <p:nvPr/>
        </p:nvGrpSpPr>
        <p:grpSpPr bwMode="auto">
          <a:xfrm>
            <a:off x="1285838" y="2314575"/>
            <a:ext cx="7023100" cy="665163"/>
            <a:chOff x="1268" y="1409"/>
            <a:chExt cx="3517" cy="419"/>
          </a:xfrm>
        </p:grpSpPr>
        <p:grpSp>
          <p:nvGrpSpPr>
            <p:cNvPr id="6171" name="Group 79"/>
            <p:cNvGrpSpPr>
              <a:grpSpLocks/>
            </p:cNvGrpSpPr>
            <p:nvPr/>
          </p:nvGrpSpPr>
          <p:grpSpPr bwMode="auto">
            <a:xfrm>
              <a:off x="1268" y="1409"/>
              <a:ext cx="480" cy="419"/>
              <a:chOff x="3174" y="2656"/>
              <a:chExt cx="1549" cy="1351"/>
            </a:xfrm>
          </p:grpSpPr>
          <p:sp>
            <p:nvSpPr>
              <p:cNvPr id="6175" name="AutoShape 80"/>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76" name="AutoShape 81"/>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77" name="AutoShape 82"/>
              <p:cNvSpPr>
                <a:spLocks noChangeArrowheads="1"/>
              </p:cNvSpPr>
              <p:nvPr/>
            </p:nvSpPr>
            <p:spPr bwMode="gray">
              <a:xfrm>
                <a:off x="3264" y="2737"/>
                <a:ext cx="1349" cy="1167"/>
              </a:xfrm>
              <a:prstGeom prst="hexagon">
                <a:avLst>
                  <a:gd name="adj" fmla="val 28894"/>
                  <a:gd name="vf" fmla="val 115470"/>
                </a:avLst>
              </a:prstGeom>
              <a:gradFill rotWithShape="1">
                <a:gsLst>
                  <a:gs pos="0">
                    <a:srgbClr val="33346F"/>
                  </a:gs>
                  <a:gs pos="100000">
                    <a:srgbClr val="6E71F0"/>
                  </a:gs>
                </a:gsLst>
                <a:lin ang="2700000" scaled="1"/>
              </a:gradFill>
              <a:ln w="9525">
                <a:solidFill>
                  <a:srgbClr val="1D528D"/>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grpSp>
        <p:sp>
          <p:nvSpPr>
            <p:cNvPr id="6172" name="Line 86"/>
            <p:cNvSpPr>
              <a:spLocks noChangeShapeType="1"/>
            </p:cNvSpPr>
            <p:nvPr/>
          </p:nvSpPr>
          <p:spPr bwMode="auto">
            <a:xfrm>
              <a:off x="1652" y="1793"/>
              <a:ext cx="3024"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3" name="Text Box 88"/>
            <p:cNvSpPr txBox="1">
              <a:spLocks noChangeArrowheads="1"/>
            </p:cNvSpPr>
            <p:nvPr/>
          </p:nvSpPr>
          <p:spPr bwMode="gray">
            <a:xfrm>
              <a:off x="1350" y="147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b="1">
                  <a:solidFill>
                    <a:srgbClr val="FFFFFF"/>
                  </a:solidFill>
                  <a:latin typeface="Arial" panose="020B0604020202020204" pitchFamily="34" charset="0"/>
                  <a:ea typeface="华文中宋" panose="02010600040101010101" pitchFamily="2" charset="-122"/>
                </a:rPr>
                <a:t>二</a:t>
              </a:r>
            </a:p>
          </p:txBody>
        </p:sp>
        <p:sp>
          <p:nvSpPr>
            <p:cNvPr id="6174" name="Text Box 84"/>
            <p:cNvSpPr txBox="1">
              <a:spLocks noChangeArrowheads="1"/>
            </p:cNvSpPr>
            <p:nvPr/>
          </p:nvSpPr>
          <p:spPr bwMode="auto">
            <a:xfrm>
              <a:off x="1882" y="1464"/>
              <a:ext cx="290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b="1" dirty="0">
                  <a:solidFill>
                    <a:srgbClr val="FF0000"/>
                  </a:solidFill>
                  <a:latin typeface="Arial" panose="020B0604020202020204" pitchFamily="34" charset="0"/>
                  <a:ea typeface="黑体" panose="02010609060101010101" pitchFamily="49" charset="-122"/>
                </a:rPr>
                <a:t>SLAM</a:t>
              </a:r>
              <a:r>
                <a:rPr kumimoji="0" lang="zh-CN" altLang="en-US" b="1" dirty="0">
                  <a:solidFill>
                    <a:srgbClr val="FF0000"/>
                  </a:solidFill>
                  <a:latin typeface="Arial" panose="020B0604020202020204" pitchFamily="34" charset="0"/>
                  <a:ea typeface="黑体" panose="02010609060101010101" pitchFamily="49" charset="-122"/>
                </a:rPr>
                <a:t>发展简史</a:t>
              </a:r>
            </a:p>
          </p:txBody>
        </p:sp>
      </p:grpSp>
      <p:grpSp>
        <p:nvGrpSpPr>
          <p:cNvPr id="6152" name="Group 122"/>
          <p:cNvGrpSpPr>
            <a:grpSpLocks/>
          </p:cNvGrpSpPr>
          <p:nvPr/>
        </p:nvGrpSpPr>
        <p:grpSpPr bwMode="auto">
          <a:xfrm>
            <a:off x="1285838" y="3074988"/>
            <a:ext cx="7023100" cy="665162"/>
            <a:chOff x="1268" y="1888"/>
            <a:chExt cx="3517" cy="419"/>
          </a:xfrm>
        </p:grpSpPr>
        <p:sp>
          <p:nvSpPr>
            <p:cNvPr id="6162" name="Line 89"/>
            <p:cNvSpPr>
              <a:spLocks noChangeShapeType="1"/>
            </p:cNvSpPr>
            <p:nvPr/>
          </p:nvSpPr>
          <p:spPr bwMode="auto">
            <a:xfrm>
              <a:off x="1652" y="2274"/>
              <a:ext cx="3024"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3" name="Text Box 91"/>
            <p:cNvSpPr txBox="1">
              <a:spLocks noChangeArrowheads="1"/>
            </p:cNvSpPr>
            <p:nvPr/>
          </p:nvSpPr>
          <p:spPr bwMode="gray">
            <a:xfrm>
              <a:off x="1392" y="1952"/>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b="1">
                  <a:solidFill>
                    <a:srgbClr val="FFFFFF"/>
                  </a:solidFill>
                  <a:latin typeface="Arial" panose="020B0604020202020204" pitchFamily="34" charset="0"/>
                </a:rPr>
                <a:t>3</a:t>
              </a:r>
            </a:p>
          </p:txBody>
        </p:sp>
        <p:grpSp>
          <p:nvGrpSpPr>
            <p:cNvPr id="6164" name="Group 95"/>
            <p:cNvGrpSpPr>
              <a:grpSpLocks/>
            </p:cNvGrpSpPr>
            <p:nvPr/>
          </p:nvGrpSpPr>
          <p:grpSpPr bwMode="auto">
            <a:xfrm>
              <a:off x="1268" y="1888"/>
              <a:ext cx="480" cy="419"/>
              <a:chOff x="1110" y="2656"/>
              <a:chExt cx="1549" cy="1351"/>
            </a:xfrm>
          </p:grpSpPr>
          <p:sp>
            <p:nvSpPr>
              <p:cNvPr id="6168" name="AutoShape 96"/>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69" name="AutoShape 97"/>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sp>
            <p:nvSpPr>
              <p:cNvPr id="6170" name="AutoShape 98"/>
              <p:cNvSpPr>
                <a:spLocks noChangeArrowheads="1"/>
              </p:cNvSpPr>
              <p:nvPr/>
            </p:nvSpPr>
            <p:spPr bwMode="gray">
              <a:xfrm>
                <a:off x="1200" y="2737"/>
                <a:ext cx="1349" cy="1167"/>
              </a:xfrm>
              <a:prstGeom prst="hexagon">
                <a:avLst>
                  <a:gd name="adj" fmla="val 28894"/>
                  <a:gd name="vf" fmla="val 115470"/>
                </a:avLst>
              </a:prstGeom>
              <a:gradFill rotWithShape="1">
                <a:gsLst>
                  <a:gs pos="0">
                    <a:srgbClr val="115252"/>
                  </a:gs>
                  <a:gs pos="50000">
                    <a:srgbClr val="25B1B1"/>
                  </a:gs>
                  <a:gs pos="100000">
                    <a:srgbClr val="115252"/>
                  </a:gs>
                </a:gsLst>
                <a:lin ang="2700000" scaled="1"/>
              </a:gradFill>
              <a:ln w="9525">
                <a:solidFill>
                  <a:srgbClr val="1D528D"/>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kumimoji="0" lang="zh-CN" altLang="en-US" sz="1800">
                  <a:latin typeface="Arial" panose="020B0604020202020204" pitchFamily="34" charset="0"/>
                </a:endParaRPr>
              </a:p>
            </p:txBody>
          </p:sp>
        </p:grpSp>
        <p:sp>
          <p:nvSpPr>
            <p:cNvPr id="6165" name="Text Box 99"/>
            <p:cNvSpPr txBox="1">
              <a:spLocks noChangeArrowheads="1"/>
            </p:cNvSpPr>
            <p:nvPr/>
          </p:nvSpPr>
          <p:spPr bwMode="gray">
            <a:xfrm>
              <a:off x="1350" y="1952"/>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zh-CN" altLang="en-US" b="1">
                  <a:solidFill>
                    <a:srgbClr val="FFFFFF"/>
                  </a:solidFill>
                  <a:latin typeface="Arial" panose="020B0604020202020204" pitchFamily="34" charset="0"/>
                  <a:ea typeface="华文中宋" panose="02010600040101010101" pitchFamily="2" charset="-122"/>
                </a:rPr>
                <a:t>三</a:t>
              </a:r>
            </a:p>
          </p:txBody>
        </p:sp>
        <p:sp>
          <p:nvSpPr>
            <p:cNvPr id="6166" name="Text Box 84"/>
            <p:cNvSpPr txBox="1">
              <a:spLocks noChangeArrowheads="1"/>
            </p:cNvSpPr>
            <p:nvPr/>
          </p:nvSpPr>
          <p:spPr bwMode="auto">
            <a:xfrm>
              <a:off x="1882" y="1934"/>
              <a:ext cx="25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endParaRPr kumimoji="0" lang="zh-CN" altLang="en-US" b="1">
                <a:solidFill>
                  <a:srgbClr val="000000"/>
                </a:solidFill>
                <a:latin typeface="Arial" panose="020B0604020202020204" pitchFamily="34" charset="0"/>
                <a:ea typeface="黑体" panose="02010609060101010101" pitchFamily="49" charset="-122"/>
              </a:endParaRPr>
            </a:p>
          </p:txBody>
        </p:sp>
        <p:sp>
          <p:nvSpPr>
            <p:cNvPr id="6167" name="Text Box 84"/>
            <p:cNvSpPr txBox="1">
              <a:spLocks noChangeArrowheads="1"/>
            </p:cNvSpPr>
            <p:nvPr/>
          </p:nvSpPr>
          <p:spPr bwMode="auto">
            <a:xfrm>
              <a:off x="1882" y="1933"/>
              <a:ext cx="290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b="1" dirty="0">
                  <a:latin typeface="Arial" panose="020B0604020202020204" pitchFamily="34" charset="0"/>
                  <a:ea typeface="黑体" panose="02010609060101010101" pitchFamily="49" charset="-122"/>
                </a:rPr>
                <a:t>SLAM</a:t>
              </a:r>
              <a:r>
                <a:rPr kumimoji="0" lang="zh-CN" altLang="en-US" b="1" dirty="0">
                  <a:latin typeface="Arial" panose="020B0604020202020204" pitchFamily="34" charset="0"/>
                  <a:ea typeface="黑体" panose="02010609060101010101" pitchFamily="49" charset="-122"/>
                </a:rPr>
                <a:t>技术的基础理论</a:t>
              </a:r>
            </a:p>
          </p:txBody>
        </p:sp>
      </p:grpSp>
    </p:spTree>
    <p:extLst>
      <p:ext uri="{BB962C8B-B14F-4D97-AF65-F5344CB8AC3E}">
        <p14:creationId xmlns:p14="http://schemas.microsoft.com/office/powerpoint/2010/main" val="1863874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7</a:t>
            </a:fld>
            <a:r>
              <a:rPr kumimoji="0" lang="en-US" altLang="zh-CN" sz="1400" dirty="0">
                <a:latin typeface="Arial" panose="020B0604020202020204" pitchFamily="34" charset="0"/>
              </a:rPr>
              <a:t> /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en-US" altLang="zh-CN" dirty="0"/>
              <a:t>SLAM</a:t>
            </a:r>
            <a:r>
              <a:rPr lang="zh-CN" altLang="en-US" dirty="0"/>
              <a:t>发展简史</a:t>
            </a:r>
          </a:p>
        </p:txBody>
      </p:sp>
      <p:sp>
        <p:nvSpPr>
          <p:cNvPr id="5" name="矩形 4">
            <a:extLst>
              <a:ext uri="{FF2B5EF4-FFF2-40B4-BE49-F238E27FC236}">
                <a16:creationId xmlns:a16="http://schemas.microsoft.com/office/drawing/2014/main" id="{20874892-D5D9-42B7-AF4A-D9CDA82EF8E0}"/>
              </a:ext>
            </a:extLst>
          </p:cNvPr>
          <p:cNvSpPr/>
          <p:nvPr/>
        </p:nvSpPr>
        <p:spPr>
          <a:xfrm>
            <a:off x="1370806" y="1695440"/>
            <a:ext cx="6489700" cy="369332"/>
          </a:xfrm>
          <a:prstGeom prst="rect">
            <a:avLst/>
          </a:prstGeom>
        </p:spPr>
        <p:txBody>
          <a:bodyPr wrap="square">
            <a:spAutoFit/>
          </a:bodyPr>
          <a:lstStyle/>
          <a:p>
            <a:endParaRPr lang="zh-CN" altLang="en-US" dirty="0"/>
          </a:p>
        </p:txBody>
      </p:sp>
      <p:sp>
        <p:nvSpPr>
          <p:cNvPr id="33" name="直线 3">
            <a:extLst>
              <a:ext uri="{FF2B5EF4-FFF2-40B4-BE49-F238E27FC236}">
                <a16:creationId xmlns:a16="http://schemas.microsoft.com/office/drawing/2014/main" id="{C7C6E863-DBDB-4150-8EE4-3E3F61E448ED}"/>
              </a:ext>
            </a:extLst>
          </p:cNvPr>
          <p:cNvSpPr>
            <a:spLocks noChangeShapeType="1"/>
          </p:cNvSpPr>
          <p:nvPr/>
        </p:nvSpPr>
        <p:spPr bwMode="gray">
          <a:xfrm flipH="1">
            <a:off x="873125" y="5621338"/>
            <a:ext cx="1657350" cy="1587"/>
          </a:xfrm>
          <a:prstGeom prst="line">
            <a:avLst/>
          </a:prstGeom>
          <a:noFill/>
          <a:ln w="9525">
            <a:solidFill>
              <a:srgbClr val="17347D"/>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4" name="直线 4">
            <a:extLst>
              <a:ext uri="{FF2B5EF4-FFF2-40B4-BE49-F238E27FC236}">
                <a16:creationId xmlns:a16="http://schemas.microsoft.com/office/drawing/2014/main" id="{A04A9FEF-F4C1-45B0-95F2-98CF0945EC9F}"/>
              </a:ext>
            </a:extLst>
          </p:cNvPr>
          <p:cNvSpPr>
            <a:spLocks noChangeShapeType="1"/>
          </p:cNvSpPr>
          <p:nvPr/>
        </p:nvSpPr>
        <p:spPr bwMode="gray">
          <a:xfrm flipH="1">
            <a:off x="873125" y="4783138"/>
            <a:ext cx="2438400" cy="0"/>
          </a:xfrm>
          <a:prstGeom prst="line">
            <a:avLst/>
          </a:prstGeom>
          <a:noFill/>
          <a:ln w="9525">
            <a:solidFill>
              <a:srgbClr val="17347D"/>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5" name="直线 5">
            <a:extLst>
              <a:ext uri="{FF2B5EF4-FFF2-40B4-BE49-F238E27FC236}">
                <a16:creationId xmlns:a16="http://schemas.microsoft.com/office/drawing/2014/main" id="{3380AC20-3009-4511-B01A-07D63F82653C}"/>
              </a:ext>
            </a:extLst>
          </p:cNvPr>
          <p:cNvSpPr>
            <a:spLocks noChangeShapeType="1"/>
          </p:cNvSpPr>
          <p:nvPr/>
        </p:nvSpPr>
        <p:spPr bwMode="gray">
          <a:xfrm flipH="1">
            <a:off x="873125" y="3952875"/>
            <a:ext cx="3352800" cy="0"/>
          </a:xfrm>
          <a:prstGeom prst="line">
            <a:avLst/>
          </a:prstGeom>
          <a:noFill/>
          <a:ln w="9525">
            <a:solidFill>
              <a:srgbClr val="17347D"/>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6" name="直线 6">
            <a:extLst>
              <a:ext uri="{FF2B5EF4-FFF2-40B4-BE49-F238E27FC236}">
                <a16:creationId xmlns:a16="http://schemas.microsoft.com/office/drawing/2014/main" id="{8E0EDCEA-D85A-4CF9-B58D-E3BE144FC036}"/>
              </a:ext>
            </a:extLst>
          </p:cNvPr>
          <p:cNvSpPr>
            <a:spLocks noChangeShapeType="1"/>
          </p:cNvSpPr>
          <p:nvPr/>
        </p:nvSpPr>
        <p:spPr bwMode="gray">
          <a:xfrm flipH="1">
            <a:off x="873125" y="3124200"/>
            <a:ext cx="4165600" cy="0"/>
          </a:xfrm>
          <a:prstGeom prst="line">
            <a:avLst/>
          </a:prstGeom>
          <a:noFill/>
          <a:ln w="9525">
            <a:solidFill>
              <a:srgbClr val="17347D"/>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7" name="直线 7">
            <a:extLst>
              <a:ext uri="{FF2B5EF4-FFF2-40B4-BE49-F238E27FC236}">
                <a16:creationId xmlns:a16="http://schemas.microsoft.com/office/drawing/2014/main" id="{A5AC331C-5CAC-4661-B3C3-E8B7A620941D}"/>
              </a:ext>
            </a:extLst>
          </p:cNvPr>
          <p:cNvSpPr>
            <a:spLocks noChangeShapeType="1"/>
          </p:cNvSpPr>
          <p:nvPr/>
        </p:nvSpPr>
        <p:spPr bwMode="gray">
          <a:xfrm flipH="1" flipV="1">
            <a:off x="873125" y="2282825"/>
            <a:ext cx="5033963" cy="0"/>
          </a:xfrm>
          <a:prstGeom prst="line">
            <a:avLst/>
          </a:prstGeom>
          <a:noFill/>
          <a:ln w="9525">
            <a:solidFill>
              <a:srgbClr val="17347D"/>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8" name="直线 8">
            <a:extLst>
              <a:ext uri="{FF2B5EF4-FFF2-40B4-BE49-F238E27FC236}">
                <a16:creationId xmlns:a16="http://schemas.microsoft.com/office/drawing/2014/main" id="{B216702F-C91A-40EF-90A8-CAF6FD17A600}"/>
              </a:ext>
            </a:extLst>
          </p:cNvPr>
          <p:cNvSpPr>
            <a:spLocks noChangeShapeType="1"/>
          </p:cNvSpPr>
          <p:nvPr/>
        </p:nvSpPr>
        <p:spPr bwMode="gray">
          <a:xfrm>
            <a:off x="1025525" y="2276475"/>
            <a:ext cx="0" cy="871538"/>
          </a:xfrm>
          <a:prstGeom prst="line">
            <a:avLst/>
          </a:prstGeom>
          <a:noFill/>
          <a:ln w="9525">
            <a:solidFill>
              <a:srgbClr val="17347D"/>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39" name="直线 9">
            <a:extLst>
              <a:ext uri="{FF2B5EF4-FFF2-40B4-BE49-F238E27FC236}">
                <a16:creationId xmlns:a16="http://schemas.microsoft.com/office/drawing/2014/main" id="{93C2F7E2-1024-4AC2-8FE4-7D0DC6B88D23}"/>
              </a:ext>
            </a:extLst>
          </p:cNvPr>
          <p:cNvSpPr>
            <a:spLocks noChangeShapeType="1"/>
          </p:cNvSpPr>
          <p:nvPr/>
        </p:nvSpPr>
        <p:spPr bwMode="gray">
          <a:xfrm>
            <a:off x="1025525" y="3148013"/>
            <a:ext cx="0" cy="817562"/>
          </a:xfrm>
          <a:prstGeom prst="line">
            <a:avLst/>
          </a:prstGeom>
          <a:noFill/>
          <a:ln w="9525">
            <a:solidFill>
              <a:srgbClr val="17347D"/>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0" name="直线 10">
            <a:extLst>
              <a:ext uri="{FF2B5EF4-FFF2-40B4-BE49-F238E27FC236}">
                <a16:creationId xmlns:a16="http://schemas.microsoft.com/office/drawing/2014/main" id="{3B179513-93A5-438A-BBCD-57C61C8B06D6}"/>
              </a:ext>
            </a:extLst>
          </p:cNvPr>
          <p:cNvSpPr>
            <a:spLocks noChangeShapeType="1"/>
          </p:cNvSpPr>
          <p:nvPr/>
        </p:nvSpPr>
        <p:spPr bwMode="gray">
          <a:xfrm>
            <a:off x="1025525" y="3965575"/>
            <a:ext cx="0" cy="815975"/>
          </a:xfrm>
          <a:prstGeom prst="line">
            <a:avLst/>
          </a:prstGeom>
          <a:noFill/>
          <a:ln w="9525">
            <a:solidFill>
              <a:srgbClr val="17347D"/>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1" name="直线 11">
            <a:extLst>
              <a:ext uri="{FF2B5EF4-FFF2-40B4-BE49-F238E27FC236}">
                <a16:creationId xmlns:a16="http://schemas.microsoft.com/office/drawing/2014/main" id="{AFFA2896-C79E-40A1-9461-C82948EAC2ED}"/>
              </a:ext>
            </a:extLst>
          </p:cNvPr>
          <p:cNvSpPr>
            <a:spLocks noChangeShapeType="1"/>
          </p:cNvSpPr>
          <p:nvPr/>
        </p:nvSpPr>
        <p:spPr bwMode="gray">
          <a:xfrm>
            <a:off x="1025525" y="4783138"/>
            <a:ext cx="0" cy="815975"/>
          </a:xfrm>
          <a:prstGeom prst="line">
            <a:avLst/>
          </a:prstGeom>
          <a:noFill/>
          <a:ln w="9525">
            <a:solidFill>
              <a:srgbClr val="17347D"/>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2" name="文本框 12">
            <a:extLst>
              <a:ext uri="{FF2B5EF4-FFF2-40B4-BE49-F238E27FC236}">
                <a16:creationId xmlns:a16="http://schemas.microsoft.com/office/drawing/2014/main" id="{7FCB41C4-5276-42B8-9712-4E82685C0F6A}"/>
              </a:ext>
            </a:extLst>
          </p:cNvPr>
          <p:cNvSpPr txBox="1">
            <a:spLocks noChangeArrowheads="1"/>
          </p:cNvSpPr>
          <p:nvPr/>
        </p:nvSpPr>
        <p:spPr bwMode="gray">
          <a:xfrm>
            <a:off x="1177925" y="2600325"/>
            <a:ext cx="7873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zh-CN" sz="1400" dirty="0">
                <a:solidFill>
                  <a:srgbClr val="17347D"/>
                </a:solidFill>
                <a:latin typeface="Verdana" panose="020B0604030504040204" pitchFamily="34" charset="0"/>
                <a:cs typeface="Arial" panose="020B0604020202020204" pitchFamily="34" charset="0"/>
              </a:rPr>
              <a:t>2015~</a:t>
            </a:r>
          </a:p>
        </p:txBody>
      </p:sp>
      <p:sp>
        <p:nvSpPr>
          <p:cNvPr id="43" name="文本框 13">
            <a:extLst>
              <a:ext uri="{FF2B5EF4-FFF2-40B4-BE49-F238E27FC236}">
                <a16:creationId xmlns:a16="http://schemas.microsoft.com/office/drawing/2014/main" id="{D8AB1095-D3FC-4921-B583-FC901D54E3CC}"/>
              </a:ext>
            </a:extLst>
          </p:cNvPr>
          <p:cNvSpPr txBox="1">
            <a:spLocks noChangeArrowheads="1"/>
          </p:cNvSpPr>
          <p:nvPr/>
        </p:nvSpPr>
        <p:spPr bwMode="gray">
          <a:xfrm>
            <a:off x="1177925" y="3427413"/>
            <a:ext cx="145424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zh-CN" sz="1400" dirty="0">
                <a:solidFill>
                  <a:srgbClr val="17347D"/>
                </a:solidFill>
                <a:latin typeface="Verdana" panose="020B0604030504040204" pitchFamily="34" charset="0"/>
                <a:cs typeface="Arial" panose="020B0604020202020204" pitchFamily="34" charset="0"/>
              </a:rPr>
              <a:t>2004</a:t>
            </a:r>
            <a:r>
              <a:rPr lang="zh-CN" altLang="zh-CN" sz="1400" dirty="0">
                <a:solidFill>
                  <a:srgbClr val="17347D"/>
                </a:solidFill>
                <a:latin typeface="Verdana" panose="020B0604030504040204" pitchFamily="34" charset="0"/>
                <a:cs typeface="Arial" panose="020B0604020202020204" pitchFamily="34" charset="0"/>
              </a:rPr>
              <a:t>年到</a:t>
            </a:r>
            <a:r>
              <a:rPr lang="en-US" altLang="zh-CN" sz="1400" dirty="0">
                <a:solidFill>
                  <a:srgbClr val="17347D"/>
                </a:solidFill>
                <a:latin typeface="Verdana" panose="020B0604030504040204" pitchFamily="34" charset="0"/>
                <a:cs typeface="Arial" panose="020B0604020202020204" pitchFamily="34" charset="0"/>
              </a:rPr>
              <a:t>2015</a:t>
            </a:r>
          </a:p>
        </p:txBody>
      </p:sp>
      <p:sp>
        <p:nvSpPr>
          <p:cNvPr id="44" name="文本框 14">
            <a:extLst>
              <a:ext uri="{FF2B5EF4-FFF2-40B4-BE49-F238E27FC236}">
                <a16:creationId xmlns:a16="http://schemas.microsoft.com/office/drawing/2014/main" id="{9BB0CB4E-4E25-43C5-96AF-F000D008074C}"/>
              </a:ext>
            </a:extLst>
          </p:cNvPr>
          <p:cNvSpPr txBox="1">
            <a:spLocks noChangeArrowheads="1"/>
          </p:cNvSpPr>
          <p:nvPr/>
        </p:nvSpPr>
        <p:spPr bwMode="gray">
          <a:xfrm>
            <a:off x="1177925" y="4291013"/>
            <a:ext cx="145424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zh-CN" sz="1400" dirty="0">
                <a:solidFill>
                  <a:srgbClr val="17347D"/>
                </a:solidFill>
                <a:latin typeface="Verdana" panose="020B0604030504040204" pitchFamily="34" charset="0"/>
                <a:cs typeface="Arial" panose="020B0604020202020204" pitchFamily="34" charset="0"/>
              </a:rPr>
              <a:t>1986</a:t>
            </a:r>
            <a:r>
              <a:rPr lang="zh-CN" altLang="zh-CN" sz="1400" dirty="0">
                <a:solidFill>
                  <a:srgbClr val="17347D"/>
                </a:solidFill>
                <a:latin typeface="Verdana" panose="020B0604030504040204" pitchFamily="34" charset="0"/>
                <a:cs typeface="Arial" panose="020B0604020202020204" pitchFamily="34" charset="0"/>
              </a:rPr>
              <a:t>年到</a:t>
            </a:r>
            <a:r>
              <a:rPr lang="en-US" altLang="zh-CN" sz="1400" dirty="0">
                <a:solidFill>
                  <a:srgbClr val="17347D"/>
                </a:solidFill>
                <a:latin typeface="Verdana" panose="020B0604030504040204" pitchFamily="34" charset="0"/>
                <a:cs typeface="Arial" panose="020B0604020202020204" pitchFamily="34" charset="0"/>
              </a:rPr>
              <a:t>2004</a:t>
            </a:r>
          </a:p>
        </p:txBody>
      </p:sp>
      <p:sp>
        <p:nvSpPr>
          <p:cNvPr id="45" name="文本框 15">
            <a:extLst>
              <a:ext uri="{FF2B5EF4-FFF2-40B4-BE49-F238E27FC236}">
                <a16:creationId xmlns:a16="http://schemas.microsoft.com/office/drawing/2014/main" id="{FA847448-11F0-4257-903A-719C1195A012}"/>
              </a:ext>
            </a:extLst>
          </p:cNvPr>
          <p:cNvSpPr txBox="1">
            <a:spLocks noChangeArrowheads="1"/>
          </p:cNvSpPr>
          <p:nvPr/>
        </p:nvSpPr>
        <p:spPr bwMode="gray">
          <a:xfrm>
            <a:off x="1177925" y="5097463"/>
            <a:ext cx="13580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zh-CN" sz="1400" dirty="0">
                <a:solidFill>
                  <a:srgbClr val="17347D"/>
                </a:solidFill>
                <a:latin typeface="Verdana" panose="020B0604030504040204" pitchFamily="34" charset="0"/>
                <a:cs typeface="Arial" panose="020B0604020202020204" pitchFamily="34" charset="0"/>
              </a:rPr>
              <a:t>20</a:t>
            </a:r>
            <a:r>
              <a:rPr lang="zh-CN" altLang="en-US" sz="1400" dirty="0">
                <a:solidFill>
                  <a:srgbClr val="17347D"/>
                </a:solidFill>
                <a:latin typeface="Verdana" panose="020B0604030504040204" pitchFamily="34" charset="0"/>
                <a:cs typeface="Arial" panose="020B0604020202020204" pitchFamily="34" charset="0"/>
              </a:rPr>
              <a:t>世纪</a:t>
            </a:r>
            <a:r>
              <a:rPr lang="en-US" altLang="zh-CN" sz="1400" dirty="0">
                <a:solidFill>
                  <a:srgbClr val="17347D"/>
                </a:solidFill>
                <a:latin typeface="Verdana" panose="020B0604030504040204" pitchFamily="34" charset="0"/>
                <a:cs typeface="Arial" panose="020B0604020202020204" pitchFamily="34" charset="0"/>
              </a:rPr>
              <a:t>80</a:t>
            </a:r>
            <a:r>
              <a:rPr lang="zh-CN" altLang="en-US" sz="1400" dirty="0">
                <a:solidFill>
                  <a:srgbClr val="17347D"/>
                </a:solidFill>
                <a:latin typeface="Verdana" panose="020B0604030504040204" pitchFamily="34" charset="0"/>
                <a:cs typeface="Arial" panose="020B0604020202020204" pitchFamily="34" charset="0"/>
              </a:rPr>
              <a:t>年代</a:t>
            </a:r>
            <a:endParaRPr lang="en-US" altLang="zh-CN" sz="1400" dirty="0">
              <a:solidFill>
                <a:srgbClr val="17347D"/>
              </a:solidFill>
              <a:latin typeface="Verdana" panose="020B0604030504040204" pitchFamily="34" charset="0"/>
              <a:cs typeface="Arial" panose="020B0604020202020204" pitchFamily="34" charset="0"/>
            </a:endParaRPr>
          </a:p>
        </p:txBody>
      </p:sp>
      <p:grpSp>
        <p:nvGrpSpPr>
          <p:cNvPr id="46" name="组合 16">
            <a:extLst>
              <a:ext uri="{FF2B5EF4-FFF2-40B4-BE49-F238E27FC236}">
                <a16:creationId xmlns:a16="http://schemas.microsoft.com/office/drawing/2014/main" id="{1175837B-C5FB-4A7F-999C-9C6F2F9FBEC4}"/>
              </a:ext>
            </a:extLst>
          </p:cNvPr>
          <p:cNvGrpSpPr/>
          <p:nvPr/>
        </p:nvGrpSpPr>
        <p:grpSpPr bwMode="auto">
          <a:xfrm>
            <a:off x="2590800" y="2286000"/>
            <a:ext cx="6445247" cy="3343275"/>
            <a:chOff x="1514" y="1446"/>
            <a:chExt cx="3670" cy="2106"/>
          </a:xfrm>
        </p:grpSpPr>
        <p:sp>
          <p:nvSpPr>
            <p:cNvPr id="47" name="任意多边形 17">
              <a:extLst>
                <a:ext uri="{FF2B5EF4-FFF2-40B4-BE49-F238E27FC236}">
                  <a16:creationId xmlns:a16="http://schemas.microsoft.com/office/drawing/2014/main" id="{676016F7-E720-4937-9B4F-3828628103ED}"/>
                </a:ext>
              </a:extLst>
            </p:cNvPr>
            <p:cNvSpPr/>
            <p:nvPr/>
          </p:nvSpPr>
          <p:spPr bwMode="gray">
            <a:xfrm>
              <a:off x="4817" y="1446"/>
              <a:ext cx="363" cy="533"/>
            </a:xfrm>
            <a:custGeom>
              <a:avLst/>
              <a:gdLst>
                <a:gd name="T0" fmla="*/ 308 w 308"/>
                <a:gd name="T1" fmla="*/ 120 h 444"/>
                <a:gd name="T2" fmla="*/ 0 w 308"/>
                <a:gd name="T3" fmla="*/ 444 h 444"/>
                <a:gd name="T4" fmla="*/ 0 w 308"/>
                <a:gd name="T5" fmla="*/ 286 h 444"/>
                <a:gd name="T6" fmla="*/ 308 w 308"/>
                <a:gd name="T7" fmla="*/ 0 h 444"/>
                <a:gd name="T8" fmla="*/ 308 w 308"/>
                <a:gd name="T9" fmla="*/ 120 h 444"/>
              </a:gdLst>
              <a:ahLst/>
              <a:cxnLst>
                <a:cxn ang="0">
                  <a:pos x="T0" y="T1"/>
                </a:cxn>
                <a:cxn ang="0">
                  <a:pos x="T2" y="T3"/>
                </a:cxn>
                <a:cxn ang="0">
                  <a:pos x="T4" y="T5"/>
                </a:cxn>
                <a:cxn ang="0">
                  <a:pos x="T6" y="T7"/>
                </a:cxn>
                <a:cxn ang="0">
                  <a:pos x="T8" y="T9"/>
                </a:cxn>
              </a:cxnLst>
              <a:rect l="0" t="0" r="r" b="b"/>
              <a:pathLst>
                <a:path w="308" h="444">
                  <a:moveTo>
                    <a:pt x="308" y="120"/>
                  </a:moveTo>
                  <a:lnTo>
                    <a:pt x="0" y="444"/>
                  </a:lnTo>
                  <a:lnTo>
                    <a:pt x="0" y="286"/>
                  </a:lnTo>
                  <a:lnTo>
                    <a:pt x="308" y="0"/>
                  </a:lnTo>
                  <a:lnTo>
                    <a:pt x="308" y="120"/>
                  </a:lnTo>
                  <a:close/>
                </a:path>
              </a:pathLst>
            </a:custGeom>
            <a:gradFill rotWithShape="1">
              <a:gsLst>
                <a:gs pos="0">
                  <a:srgbClr val="45AB7D">
                    <a:gamma/>
                    <a:shade val="46275"/>
                    <a:invGamma/>
                  </a:srgbClr>
                </a:gs>
                <a:gs pos="50000">
                  <a:srgbClr val="45AB7D"/>
                </a:gs>
                <a:gs pos="100000">
                  <a:srgbClr val="45AB7D">
                    <a:gamma/>
                    <a:shade val="46275"/>
                    <a:invGamma/>
                  </a:srgbClr>
                </a:gs>
              </a:gsLst>
              <a:lin ang="2700000" scaled="1"/>
            </a:gradFill>
            <a:ln>
              <a:noFill/>
            </a:ln>
            <a:extLst>
              <a:ext uri="{91240B29-F687-4F45-9708-019B960494DF}">
                <a14:hiddenLine xmlns:a14="http://schemas.microsoft.com/office/drawing/2010/main" w="0">
                  <a:solidFill>
                    <a:srgbClr val="D1D1D1"/>
                  </a:solidFill>
                  <a:prstDash val="solid"/>
                  <a:rou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8" name="任意多边形 18">
              <a:extLst>
                <a:ext uri="{FF2B5EF4-FFF2-40B4-BE49-F238E27FC236}">
                  <a16:creationId xmlns:a16="http://schemas.microsoft.com/office/drawing/2014/main" id="{F221425E-4A43-44D7-BB64-2A2CB7C93D4A}"/>
                </a:ext>
              </a:extLst>
            </p:cNvPr>
            <p:cNvSpPr/>
            <p:nvPr/>
          </p:nvSpPr>
          <p:spPr bwMode="gray">
            <a:xfrm>
              <a:off x="3078" y="1446"/>
              <a:ext cx="2106" cy="341"/>
            </a:xfrm>
            <a:custGeom>
              <a:avLst/>
              <a:gdLst>
                <a:gd name="T0" fmla="*/ 1478 w 1786"/>
                <a:gd name="T1" fmla="*/ 284 h 284"/>
                <a:gd name="T2" fmla="*/ 0 w 1786"/>
                <a:gd name="T3" fmla="*/ 284 h 284"/>
                <a:gd name="T4" fmla="*/ 446 w 1786"/>
                <a:gd name="T5" fmla="*/ 0 h 284"/>
                <a:gd name="T6" fmla="*/ 1786 w 1786"/>
                <a:gd name="T7" fmla="*/ 0 h 284"/>
                <a:gd name="T8" fmla="*/ 1478 w 1786"/>
                <a:gd name="T9" fmla="*/ 284 h 284"/>
              </a:gdLst>
              <a:ahLst/>
              <a:cxnLst>
                <a:cxn ang="0">
                  <a:pos x="T0" y="T1"/>
                </a:cxn>
                <a:cxn ang="0">
                  <a:pos x="T2" y="T3"/>
                </a:cxn>
                <a:cxn ang="0">
                  <a:pos x="T4" y="T5"/>
                </a:cxn>
                <a:cxn ang="0">
                  <a:pos x="T6" y="T7"/>
                </a:cxn>
                <a:cxn ang="0">
                  <a:pos x="T8" y="T9"/>
                </a:cxn>
              </a:cxnLst>
              <a:rect l="0" t="0" r="r" b="b"/>
              <a:pathLst>
                <a:path w="1786" h="284">
                  <a:moveTo>
                    <a:pt x="1478" y="284"/>
                  </a:moveTo>
                  <a:lnTo>
                    <a:pt x="0" y="284"/>
                  </a:lnTo>
                  <a:lnTo>
                    <a:pt x="446" y="0"/>
                  </a:lnTo>
                  <a:lnTo>
                    <a:pt x="1786" y="0"/>
                  </a:lnTo>
                  <a:lnTo>
                    <a:pt x="1478" y="284"/>
                  </a:lnTo>
                  <a:close/>
                </a:path>
              </a:pathLst>
            </a:custGeom>
            <a:solidFill>
              <a:srgbClr val="45AB7D"/>
            </a:solidFill>
            <a:ln>
              <a:noFill/>
            </a:ln>
            <a:extLst>
              <a:ext uri="{91240B29-F687-4F45-9708-019B960494DF}">
                <a14:hiddenLine xmlns:a14="http://schemas.microsoft.com/office/drawing/2010/main" w="0">
                  <a:solidFill>
                    <a:srgbClr val="808080"/>
                  </a:solidFill>
                  <a:prstDash val="solid"/>
                  <a:rou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49" name="任意多边形 19">
              <a:extLst>
                <a:ext uri="{FF2B5EF4-FFF2-40B4-BE49-F238E27FC236}">
                  <a16:creationId xmlns:a16="http://schemas.microsoft.com/office/drawing/2014/main" id="{866FB6A1-2FFB-4444-A2E5-1E1941C61D49}"/>
                </a:ext>
              </a:extLst>
            </p:cNvPr>
            <p:cNvSpPr/>
            <p:nvPr/>
          </p:nvSpPr>
          <p:spPr bwMode="gray">
            <a:xfrm>
              <a:off x="4452" y="1970"/>
              <a:ext cx="363" cy="530"/>
            </a:xfrm>
            <a:custGeom>
              <a:avLst/>
              <a:gdLst>
                <a:gd name="T0" fmla="*/ 308 w 308"/>
                <a:gd name="T1" fmla="*/ 120 h 442"/>
                <a:gd name="T2" fmla="*/ 0 w 308"/>
                <a:gd name="T3" fmla="*/ 442 h 442"/>
                <a:gd name="T4" fmla="*/ 0 w 308"/>
                <a:gd name="T5" fmla="*/ 286 h 442"/>
                <a:gd name="T6" fmla="*/ 308 w 308"/>
                <a:gd name="T7" fmla="*/ 0 h 442"/>
                <a:gd name="T8" fmla="*/ 308 w 308"/>
                <a:gd name="T9" fmla="*/ 120 h 442"/>
              </a:gdLst>
              <a:ahLst/>
              <a:cxnLst>
                <a:cxn ang="0">
                  <a:pos x="T0" y="T1"/>
                </a:cxn>
                <a:cxn ang="0">
                  <a:pos x="T2" y="T3"/>
                </a:cxn>
                <a:cxn ang="0">
                  <a:pos x="T4" y="T5"/>
                </a:cxn>
                <a:cxn ang="0">
                  <a:pos x="T6" y="T7"/>
                </a:cxn>
                <a:cxn ang="0">
                  <a:pos x="T8" y="T9"/>
                </a:cxn>
              </a:cxnLst>
              <a:rect l="0" t="0" r="r" b="b"/>
              <a:pathLst>
                <a:path w="308" h="442">
                  <a:moveTo>
                    <a:pt x="308" y="120"/>
                  </a:moveTo>
                  <a:lnTo>
                    <a:pt x="0" y="442"/>
                  </a:lnTo>
                  <a:lnTo>
                    <a:pt x="0" y="286"/>
                  </a:lnTo>
                  <a:lnTo>
                    <a:pt x="308" y="0"/>
                  </a:lnTo>
                  <a:lnTo>
                    <a:pt x="308" y="120"/>
                  </a:lnTo>
                  <a:close/>
                </a:path>
              </a:pathLst>
            </a:custGeom>
            <a:gradFill rotWithShape="1">
              <a:gsLst>
                <a:gs pos="0">
                  <a:srgbClr val="9999FF">
                    <a:gamma/>
                    <a:shade val="46275"/>
                    <a:invGamma/>
                  </a:srgbClr>
                </a:gs>
                <a:gs pos="50000">
                  <a:srgbClr val="9999FF"/>
                </a:gs>
                <a:gs pos="100000">
                  <a:srgbClr val="9999FF">
                    <a:gamma/>
                    <a:shade val="46275"/>
                    <a:invGamma/>
                  </a:srgbClr>
                </a:gs>
              </a:gsLst>
              <a:lin ang="2700000" scaled="1"/>
            </a:gradFill>
            <a:ln>
              <a:noFill/>
            </a:ln>
            <a:extLst>
              <a:ext uri="{91240B29-F687-4F45-9708-019B960494DF}">
                <a14:hiddenLine xmlns:a14="http://schemas.microsoft.com/office/drawing/2010/main" w="0">
                  <a:solidFill>
                    <a:srgbClr val="D1D1D1"/>
                  </a:solidFill>
                  <a:prstDash val="solid"/>
                  <a:rou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50" name="任意多边形 20">
              <a:extLst>
                <a:ext uri="{FF2B5EF4-FFF2-40B4-BE49-F238E27FC236}">
                  <a16:creationId xmlns:a16="http://schemas.microsoft.com/office/drawing/2014/main" id="{790FF3FA-1C50-4EFC-918C-06918F9421B3}"/>
                </a:ext>
              </a:extLst>
            </p:cNvPr>
            <p:cNvSpPr/>
            <p:nvPr/>
          </p:nvSpPr>
          <p:spPr bwMode="gray">
            <a:xfrm>
              <a:off x="2555" y="1970"/>
              <a:ext cx="2264" cy="340"/>
            </a:xfrm>
            <a:custGeom>
              <a:avLst/>
              <a:gdLst>
                <a:gd name="T0" fmla="*/ 1612 w 1920"/>
                <a:gd name="T1" fmla="*/ 284 h 284"/>
                <a:gd name="T2" fmla="*/ 0 w 1920"/>
                <a:gd name="T3" fmla="*/ 284 h 284"/>
                <a:gd name="T4" fmla="*/ 446 w 1920"/>
                <a:gd name="T5" fmla="*/ 0 h 284"/>
                <a:gd name="T6" fmla="*/ 1920 w 1920"/>
                <a:gd name="T7" fmla="*/ 0 h 284"/>
                <a:gd name="T8" fmla="*/ 1612 w 1920"/>
                <a:gd name="T9" fmla="*/ 284 h 284"/>
              </a:gdLst>
              <a:ahLst/>
              <a:cxnLst>
                <a:cxn ang="0">
                  <a:pos x="T0" y="T1"/>
                </a:cxn>
                <a:cxn ang="0">
                  <a:pos x="T2" y="T3"/>
                </a:cxn>
                <a:cxn ang="0">
                  <a:pos x="T4" y="T5"/>
                </a:cxn>
                <a:cxn ang="0">
                  <a:pos x="T6" y="T7"/>
                </a:cxn>
                <a:cxn ang="0">
                  <a:pos x="T8" y="T9"/>
                </a:cxn>
              </a:cxnLst>
              <a:rect l="0" t="0" r="r" b="b"/>
              <a:pathLst>
                <a:path w="1920" h="284">
                  <a:moveTo>
                    <a:pt x="1612" y="284"/>
                  </a:moveTo>
                  <a:lnTo>
                    <a:pt x="0" y="284"/>
                  </a:lnTo>
                  <a:lnTo>
                    <a:pt x="446" y="0"/>
                  </a:lnTo>
                  <a:lnTo>
                    <a:pt x="1920" y="0"/>
                  </a:lnTo>
                  <a:lnTo>
                    <a:pt x="1612" y="284"/>
                  </a:lnTo>
                  <a:close/>
                </a:path>
              </a:pathLst>
            </a:custGeom>
            <a:solidFill>
              <a:srgbClr val="9999FF"/>
            </a:solidFill>
            <a:ln>
              <a:noFill/>
            </a:ln>
            <a:extLst>
              <a:ext uri="{91240B29-F687-4F45-9708-019B960494DF}">
                <a14:hiddenLine xmlns:a14="http://schemas.microsoft.com/office/drawing/2010/main" w="0">
                  <a:solidFill>
                    <a:srgbClr val="808080"/>
                  </a:solidFill>
                  <a:prstDash val="solid"/>
                  <a:rou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51" name="任意多边形 21">
              <a:extLst>
                <a:ext uri="{FF2B5EF4-FFF2-40B4-BE49-F238E27FC236}">
                  <a16:creationId xmlns:a16="http://schemas.microsoft.com/office/drawing/2014/main" id="{07100A74-7B08-49D8-A7FD-EED6EBA2AC4C}"/>
                </a:ext>
              </a:extLst>
            </p:cNvPr>
            <p:cNvSpPr/>
            <p:nvPr/>
          </p:nvSpPr>
          <p:spPr bwMode="gray">
            <a:xfrm>
              <a:off x="4086" y="2494"/>
              <a:ext cx="361" cy="532"/>
            </a:xfrm>
            <a:custGeom>
              <a:avLst/>
              <a:gdLst>
                <a:gd name="T0" fmla="*/ 306 w 306"/>
                <a:gd name="T1" fmla="*/ 122 h 444"/>
                <a:gd name="T2" fmla="*/ 0 w 306"/>
                <a:gd name="T3" fmla="*/ 444 h 444"/>
                <a:gd name="T4" fmla="*/ 0 w 306"/>
                <a:gd name="T5" fmla="*/ 286 h 444"/>
                <a:gd name="T6" fmla="*/ 306 w 306"/>
                <a:gd name="T7" fmla="*/ 0 h 444"/>
                <a:gd name="T8" fmla="*/ 306 w 306"/>
                <a:gd name="T9" fmla="*/ 122 h 444"/>
              </a:gdLst>
              <a:ahLst/>
              <a:cxnLst>
                <a:cxn ang="0">
                  <a:pos x="T0" y="T1"/>
                </a:cxn>
                <a:cxn ang="0">
                  <a:pos x="T2" y="T3"/>
                </a:cxn>
                <a:cxn ang="0">
                  <a:pos x="T4" y="T5"/>
                </a:cxn>
                <a:cxn ang="0">
                  <a:pos x="T6" y="T7"/>
                </a:cxn>
                <a:cxn ang="0">
                  <a:pos x="T8" y="T9"/>
                </a:cxn>
              </a:cxnLst>
              <a:rect l="0" t="0" r="r" b="b"/>
              <a:pathLst>
                <a:path w="306" h="444">
                  <a:moveTo>
                    <a:pt x="306" y="122"/>
                  </a:moveTo>
                  <a:lnTo>
                    <a:pt x="0" y="444"/>
                  </a:lnTo>
                  <a:lnTo>
                    <a:pt x="0" y="286"/>
                  </a:lnTo>
                  <a:lnTo>
                    <a:pt x="306" y="0"/>
                  </a:lnTo>
                  <a:lnTo>
                    <a:pt x="306" y="122"/>
                  </a:lnTo>
                  <a:close/>
                </a:path>
              </a:pathLst>
            </a:custGeom>
            <a:gradFill rotWithShape="1">
              <a:gsLst>
                <a:gs pos="0">
                  <a:srgbClr val="969696">
                    <a:gamma/>
                    <a:shade val="46275"/>
                    <a:invGamma/>
                  </a:srgbClr>
                </a:gs>
                <a:gs pos="50000">
                  <a:srgbClr val="969696"/>
                </a:gs>
                <a:gs pos="100000">
                  <a:srgbClr val="969696">
                    <a:gamma/>
                    <a:shade val="46275"/>
                    <a:invGamma/>
                  </a:srgbClr>
                </a:gs>
              </a:gsLst>
              <a:lin ang="2700000" scaled="1"/>
            </a:gradFill>
            <a:ln>
              <a:noFill/>
            </a:ln>
            <a:extLst>
              <a:ext uri="{91240B29-F687-4F45-9708-019B960494DF}">
                <a14:hiddenLine xmlns:a14="http://schemas.microsoft.com/office/drawing/2010/main" w="0">
                  <a:solidFill>
                    <a:srgbClr val="D1D1D1"/>
                  </a:solidFill>
                  <a:prstDash val="solid"/>
                  <a:rou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52" name="任意多边形 22">
              <a:extLst>
                <a:ext uri="{FF2B5EF4-FFF2-40B4-BE49-F238E27FC236}">
                  <a16:creationId xmlns:a16="http://schemas.microsoft.com/office/drawing/2014/main" id="{3F2F4B4D-22AC-49FC-9D6F-97ADBE8B5924}"/>
                </a:ext>
              </a:extLst>
            </p:cNvPr>
            <p:cNvSpPr/>
            <p:nvPr/>
          </p:nvSpPr>
          <p:spPr bwMode="gray">
            <a:xfrm>
              <a:off x="3722" y="3019"/>
              <a:ext cx="364" cy="533"/>
            </a:xfrm>
            <a:custGeom>
              <a:avLst/>
              <a:gdLst>
                <a:gd name="T0" fmla="*/ 308 w 308"/>
                <a:gd name="T1" fmla="*/ 122 h 444"/>
                <a:gd name="T2" fmla="*/ 0 w 308"/>
                <a:gd name="T3" fmla="*/ 444 h 444"/>
                <a:gd name="T4" fmla="*/ 0 w 308"/>
                <a:gd name="T5" fmla="*/ 286 h 444"/>
                <a:gd name="T6" fmla="*/ 308 w 308"/>
                <a:gd name="T7" fmla="*/ 0 h 444"/>
                <a:gd name="T8" fmla="*/ 308 w 308"/>
                <a:gd name="T9" fmla="*/ 122 h 444"/>
              </a:gdLst>
              <a:ahLst/>
              <a:cxnLst>
                <a:cxn ang="0">
                  <a:pos x="T0" y="T1"/>
                </a:cxn>
                <a:cxn ang="0">
                  <a:pos x="T2" y="T3"/>
                </a:cxn>
                <a:cxn ang="0">
                  <a:pos x="T4" y="T5"/>
                </a:cxn>
                <a:cxn ang="0">
                  <a:pos x="T6" y="T7"/>
                </a:cxn>
                <a:cxn ang="0">
                  <a:pos x="T8" y="T9"/>
                </a:cxn>
              </a:cxnLst>
              <a:rect l="0" t="0" r="r" b="b"/>
              <a:pathLst>
                <a:path w="308" h="444">
                  <a:moveTo>
                    <a:pt x="308" y="122"/>
                  </a:moveTo>
                  <a:lnTo>
                    <a:pt x="0" y="444"/>
                  </a:lnTo>
                  <a:lnTo>
                    <a:pt x="0" y="286"/>
                  </a:lnTo>
                  <a:lnTo>
                    <a:pt x="308" y="0"/>
                  </a:lnTo>
                  <a:lnTo>
                    <a:pt x="308" y="122"/>
                  </a:lnTo>
                  <a:close/>
                </a:path>
              </a:pathLst>
            </a:custGeom>
            <a:gradFill rotWithShape="1">
              <a:gsLst>
                <a:gs pos="0">
                  <a:srgbClr val="77B7E7">
                    <a:gamma/>
                    <a:shade val="46275"/>
                    <a:invGamma/>
                  </a:srgbClr>
                </a:gs>
                <a:gs pos="50000">
                  <a:srgbClr val="77B7E7"/>
                </a:gs>
                <a:gs pos="100000">
                  <a:srgbClr val="77B7E7">
                    <a:gamma/>
                    <a:shade val="46275"/>
                    <a:invGamma/>
                  </a:srgbClr>
                </a:gs>
              </a:gsLst>
              <a:lin ang="2700000" scaled="1"/>
            </a:gradFill>
            <a:ln>
              <a:noFill/>
            </a:ln>
            <a:extLst>
              <a:ext uri="{91240B29-F687-4F45-9708-019B960494DF}">
                <a14:hiddenLine xmlns:a14="http://schemas.microsoft.com/office/drawing/2010/main" w="0">
                  <a:solidFill>
                    <a:srgbClr val="D1D1D1"/>
                  </a:solidFill>
                  <a:prstDash val="solid"/>
                  <a:rou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53" name="任意多边形 23">
              <a:extLst>
                <a:ext uri="{FF2B5EF4-FFF2-40B4-BE49-F238E27FC236}">
                  <a16:creationId xmlns:a16="http://schemas.microsoft.com/office/drawing/2014/main" id="{E6CD181F-9107-4C6F-B2F2-B1A3338D8BC8}"/>
                </a:ext>
              </a:extLst>
            </p:cNvPr>
            <p:cNvSpPr/>
            <p:nvPr/>
          </p:nvSpPr>
          <p:spPr bwMode="gray">
            <a:xfrm>
              <a:off x="1515" y="3022"/>
              <a:ext cx="2571" cy="340"/>
            </a:xfrm>
            <a:custGeom>
              <a:avLst/>
              <a:gdLst>
                <a:gd name="T0" fmla="*/ 1872 w 2180"/>
                <a:gd name="T1" fmla="*/ 284 h 284"/>
                <a:gd name="T2" fmla="*/ 0 w 2180"/>
                <a:gd name="T3" fmla="*/ 284 h 284"/>
                <a:gd name="T4" fmla="*/ 446 w 2180"/>
                <a:gd name="T5" fmla="*/ 0 h 284"/>
                <a:gd name="T6" fmla="*/ 2180 w 2180"/>
                <a:gd name="T7" fmla="*/ 0 h 284"/>
                <a:gd name="T8" fmla="*/ 1872 w 2180"/>
                <a:gd name="T9" fmla="*/ 284 h 284"/>
              </a:gdLst>
              <a:ahLst/>
              <a:cxnLst>
                <a:cxn ang="0">
                  <a:pos x="T0" y="T1"/>
                </a:cxn>
                <a:cxn ang="0">
                  <a:pos x="T2" y="T3"/>
                </a:cxn>
                <a:cxn ang="0">
                  <a:pos x="T4" y="T5"/>
                </a:cxn>
                <a:cxn ang="0">
                  <a:pos x="T6" y="T7"/>
                </a:cxn>
                <a:cxn ang="0">
                  <a:pos x="T8" y="T9"/>
                </a:cxn>
              </a:cxnLst>
              <a:rect l="0" t="0" r="r" b="b"/>
              <a:pathLst>
                <a:path w="2180" h="284">
                  <a:moveTo>
                    <a:pt x="1872" y="284"/>
                  </a:moveTo>
                  <a:lnTo>
                    <a:pt x="0" y="284"/>
                  </a:lnTo>
                  <a:lnTo>
                    <a:pt x="446" y="0"/>
                  </a:lnTo>
                  <a:lnTo>
                    <a:pt x="2180" y="0"/>
                  </a:lnTo>
                  <a:lnTo>
                    <a:pt x="1872" y="284"/>
                  </a:lnTo>
                  <a:close/>
                </a:path>
              </a:pathLst>
            </a:custGeom>
            <a:solidFill>
              <a:srgbClr val="77B7E7"/>
            </a:solidFill>
            <a:ln>
              <a:noFill/>
            </a:ln>
            <a:extLst>
              <a:ext uri="{91240B29-F687-4F45-9708-019B960494DF}">
                <a14:hiddenLine xmlns:a14="http://schemas.microsoft.com/office/drawing/2010/main" w="0">
                  <a:solidFill>
                    <a:srgbClr val="808080"/>
                  </a:solidFill>
                  <a:prstDash val="solid"/>
                  <a:rou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54" name="任意多边形 24">
              <a:extLst>
                <a:ext uri="{FF2B5EF4-FFF2-40B4-BE49-F238E27FC236}">
                  <a16:creationId xmlns:a16="http://schemas.microsoft.com/office/drawing/2014/main" id="{855D1566-EC0B-4F88-86C1-A7D14322EAFA}"/>
                </a:ext>
              </a:extLst>
            </p:cNvPr>
            <p:cNvSpPr/>
            <p:nvPr/>
          </p:nvSpPr>
          <p:spPr bwMode="gray">
            <a:xfrm>
              <a:off x="1888" y="1543"/>
              <a:ext cx="1158" cy="1715"/>
            </a:xfrm>
            <a:custGeom>
              <a:avLst/>
              <a:gdLst>
                <a:gd name="T0" fmla="*/ 12 w 1824"/>
                <a:gd name="T1" fmla="*/ 2464 h 2648"/>
                <a:gd name="T2" fmla="*/ 56 w 1824"/>
                <a:gd name="T3" fmla="*/ 2120 h 2648"/>
                <a:gd name="T4" fmla="*/ 124 w 1824"/>
                <a:gd name="T5" fmla="*/ 1808 h 2648"/>
                <a:gd name="T6" fmla="*/ 212 w 1824"/>
                <a:gd name="T7" fmla="*/ 1524 h 2648"/>
                <a:gd name="T8" fmla="*/ 316 w 1824"/>
                <a:gd name="T9" fmla="*/ 1270 h 2648"/>
                <a:gd name="T10" fmla="*/ 430 w 1824"/>
                <a:gd name="T11" fmla="*/ 1044 h 2648"/>
                <a:gd name="T12" fmla="*/ 550 w 1824"/>
                <a:gd name="T13" fmla="*/ 846 h 2648"/>
                <a:gd name="T14" fmla="*/ 672 w 1824"/>
                <a:gd name="T15" fmla="*/ 674 h 2648"/>
                <a:gd name="T16" fmla="*/ 792 w 1824"/>
                <a:gd name="T17" fmla="*/ 528 h 2648"/>
                <a:gd name="T18" fmla="*/ 906 w 1824"/>
                <a:gd name="T19" fmla="*/ 408 h 2648"/>
                <a:gd name="T20" fmla="*/ 1010 w 1824"/>
                <a:gd name="T21" fmla="*/ 310 h 2648"/>
                <a:gd name="T22" fmla="*/ 1096 w 1824"/>
                <a:gd name="T23" fmla="*/ 236 h 2648"/>
                <a:gd name="T24" fmla="*/ 1164 w 1824"/>
                <a:gd name="T25" fmla="*/ 184 h 2648"/>
                <a:gd name="T26" fmla="*/ 1208 w 1824"/>
                <a:gd name="T27" fmla="*/ 154 h 2648"/>
                <a:gd name="T28" fmla="*/ 1224 w 1824"/>
                <a:gd name="T29" fmla="*/ 144 h 2648"/>
                <a:gd name="T30" fmla="*/ 1728 w 1824"/>
                <a:gd name="T31" fmla="*/ 56 h 2648"/>
                <a:gd name="T32" fmla="*/ 1568 w 1824"/>
                <a:gd name="T33" fmla="*/ 328 h 2648"/>
                <a:gd name="T34" fmla="*/ 1554 w 1824"/>
                <a:gd name="T35" fmla="*/ 332 h 2648"/>
                <a:gd name="T36" fmla="*/ 1514 w 1824"/>
                <a:gd name="T37" fmla="*/ 346 h 2648"/>
                <a:gd name="T38" fmla="*/ 1452 w 1824"/>
                <a:gd name="T39" fmla="*/ 370 h 2648"/>
                <a:gd name="T40" fmla="*/ 1370 w 1824"/>
                <a:gd name="T41" fmla="*/ 410 h 2648"/>
                <a:gd name="T42" fmla="*/ 1270 w 1824"/>
                <a:gd name="T43" fmla="*/ 466 h 2648"/>
                <a:gd name="T44" fmla="*/ 1158 w 1824"/>
                <a:gd name="T45" fmla="*/ 540 h 2648"/>
                <a:gd name="T46" fmla="*/ 1034 w 1824"/>
                <a:gd name="T47" fmla="*/ 636 h 2648"/>
                <a:gd name="T48" fmla="*/ 904 w 1824"/>
                <a:gd name="T49" fmla="*/ 756 h 2648"/>
                <a:gd name="T50" fmla="*/ 770 w 1824"/>
                <a:gd name="T51" fmla="*/ 900 h 2648"/>
                <a:gd name="T52" fmla="*/ 632 w 1824"/>
                <a:gd name="T53" fmla="*/ 1076 h 2648"/>
                <a:gd name="T54" fmla="*/ 498 w 1824"/>
                <a:gd name="T55" fmla="*/ 1280 h 2648"/>
                <a:gd name="T56" fmla="*/ 370 w 1824"/>
                <a:gd name="T57" fmla="*/ 1518 h 2648"/>
                <a:gd name="T58" fmla="*/ 248 w 1824"/>
                <a:gd name="T59" fmla="*/ 1792 h 2648"/>
                <a:gd name="T60" fmla="*/ 138 w 1824"/>
                <a:gd name="T61" fmla="*/ 2104 h 2648"/>
                <a:gd name="T62" fmla="*/ 42 w 1824"/>
                <a:gd name="T63" fmla="*/ 2456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D11364">
                    <a:gamma/>
                    <a:shade val="46275"/>
                    <a:invGamma/>
                  </a:srgbClr>
                </a:gs>
              </a:gsLst>
              <a:lin ang="5400000" scaled="1"/>
            </a:gradFill>
            <a:ln>
              <a:noFill/>
            </a:ln>
            <a:extLst>
              <a:ext uri="{91240B29-F687-4F45-9708-019B960494DF}">
                <a14:hiddenLine xmlns:a14="http://schemas.microsoft.com/office/drawing/2010/main" w="0">
                  <a:solidFill>
                    <a:srgbClr val="FACD69"/>
                  </a:solidFill>
                  <a:prstDash val="solid"/>
                  <a:rou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55" name="矩形 25">
              <a:extLst>
                <a:ext uri="{FF2B5EF4-FFF2-40B4-BE49-F238E27FC236}">
                  <a16:creationId xmlns:a16="http://schemas.microsoft.com/office/drawing/2014/main" id="{8320E8C4-03C5-4CBB-AFAB-BF7751DB5B22}"/>
                </a:ext>
              </a:extLst>
            </p:cNvPr>
            <p:cNvSpPr>
              <a:spLocks noChangeArrowheads="1"/>
            </p:cNvSpPr>
            <p:nvPr/>
          </p:nvSpPr>
          <p:spPr bwMode="gray">
            <a:xfrm>
              <a:off x="3082" y="1787"/>
              <a:ext cx="1743" cy="192"/>
            </a:xfrm>
            <a:prstGeom prst="rect">
              <a:avLst/>
            </a:prstGeom>
            <a:gradFill rotWithShape="1">
              <a:gsLst>
                <a:gs pos="0">
                  <a:srgbClr val="45AB7D">
                    <a:gamma/>
                    <a:shade val="72549"/>
                    <a:invGamma/>
                  </a:srgbClr>
                </a:gs>
                <a:gs pos="50000">
                  <a:srgbClr val="45AB7D"/>
                </a:gs>
                <a:gs pos="100000">
                  <a:srgbClr val="45AB7D">
                    <a:gamma/>
                    <a:shade val="72549"/>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lgn="ctr" eaLnBrk="0" fontAlgn="base" hangingPunct="0">
                <a:spcBef>
                  <a:spcPct val="0"/>
                </a:spcBef>
                <a:spcAft>
                  <a:spcPct val="0"/>
                </a:spcAft>
              </a:pPr>
              <a:r>
                <a:rPr kumimoji="0" lang="zh-CN" altLang="en-US" sz="1600" b="1" i="0" u="none" strike="noStrike" kern="0" cap="none" spc="0" normalizeH="0" baseline="0" noProof="0" dirty="0">
                  <a:ln>
                    <a:noFill/>
                  </a:ln>
                  <a:solidFill>
                    <a:srgbClr val="FFFFFF"/>
                  </a:solidFill>
                  <a:effectLst/>
                  <a:uLnTx/>
                  <a:uFillTx/>
                  <a:latin typeface="Verdana" panose="020B0604030504040204" pitchFamily="34" charset="0"/>
                  <a:cs typeface="Arial" panose="020B0604020202020204" pitchFamily="34" charset="0"/>
                </a:rPr>
                <a:t>朝着智能化方向发展</a:t>
              </a:r>
              <a:endParaRPr kumimoji="0" lang="en-US" altLang="zh-CN" sz="1600" b="1" i="0" u="none" strike="noStrike" kern="0" cap="none" spc="0" normalizeH="0" baseline="0" noProof="0" dirty="0">
                <a:ln>
                  <a:noFill/>
                </a:ln>
                <a:solidFill>
                  <a:srgbClr val="FFFFFF"/>
                </a:solidFill>
                <a:effectLst/>
                <a:uLnTx/>
                <a:uFillTx/>
                <a:latin typeface="Verdana" panose="020B0604030504040204" pitchFamily="34" charset="0"/>
                <a:cs typeface="Arial" panose="020B0604020202020204" pitchFamily="34" charset="0"/>
              </a:endParaRPr>
            </a:p>
          </p:txBody>
        </p:sp>
        <p:sp>
          <p:nvSpPr>
            <p:cNvPr id="56" name="矩形 26">
              <a:extLst>
                <a:ext uri="{FF2B5EF4-FFF2-40B4-BE49-F238E27FC236}">
                  <a16:creationId xmlns:a16="http://schemas.microsoft.com/office/drawing/2014/main" id="{59FF1291-E864-4E50-8888-3882F371C7A9}"/>
                </a:ext>
              </a:extLst>
            </p:cNvPr>
            <p:cNvSpPr>
              <a:spLocks noChangeArrowheads="1"/>
            </p:cNvSpPr>
            <p:nvPr/>
          </p:nvSpPr>
          <p:spPr bwMode="gray">
            <a:xfrm>
              <a:off x="2550" y="2310"/>
              <a:ext cx="1900" cy="188"/>
            </a:xfrm>
            <a:prstGeom prst="rect">
              <a:avLst/>
            </a:prstGeom>
            <a:gradFill rotWithShape="1">
              <a:gsLst>
                <a:gs pos="0">
                  <a:srgbClr val="9999FF">
                    <a:gamma/>
                    <a:shade val="72549"/>
                    <a:invGamma/>
                  </a:srgbClr>
                </a:gs>
                <a:gs pos="50000">
                  <a:srgbClr val="9999FF"/>
                </a:gs>
                <a:gs pos="100000">
                  <a:srgbClr val="9999FF">
                    <a:gamma/>
                    <a:shade val="72549"/>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lgn="ctr" eaLnBrk="0" fontAlgn="base" hangingPunct="0">
                <a:spcBef>
                  <a:spcPct val="0"/>
                </a:spcBef>
                <a:spcAft>
                  <a:spcPct val="0"/>
                </a:spcAft>
              </a:pPr>
              <a:r>
                <a:rPr lang="zh-CN" altLang="en-US" sz="1600" b="1" kern="0" dirty="0">
                  <a:solidFill>
                    <a:srgbClr val="FFFFFF"/>
                  </a:solidFill>
                  <a:latin typeface="Verdana" panose="020B0604030504040204" pitchFamily="34" charset="0"/>
                  <a:cs typeface="Arial" panose="020B0604020202020204" pitchFamily="34" charset="0"/>
                </a:rPr>
                <a:t>“算法分析时期”优化逐渐取代滤波</a:t>
              </a:r>
              <a:endParaRPr kumimoji="0" lang="en-US" altLang="zh-CN" sz="1600" b="1" i="0" u="none" strike="noStrike" kern="0" cap="none" spc="0" normalizeH="0" baseline="0" noProof="0" dirty="0">
                <a:ln>
                  <a:noFill/>
                </a:ln>
                <a:solidFill>
                  <a:srgbClr val="FFFFFF"/>
                </a:solidFill>
                <a:effectLst/>
                <a:uLnTx/>
                <a:uFillTx/>
                <a:latin typeface="Verdana" panose="020B0604030504040204" pitchFamily="34" charset="0"/>
                <a:cs typeface="Arial" panose="020B0604020202020204" pitchFamily="34" charset="0"/>
              </a:endParaRPr>
            </a:p>
          </p:txBody>
        </p:sp>
        <p:sp>
          <p:nvSpPr>
            <p:cNvPr id="57" name="任意多边形 27">
              <a:extLst>
                <a:ext uri="{FF2B5EF4-FFF2-40B4-BE49-F238E27FC236}">
                  <a16:creationId xmlns:a16="http://schemas.microsoft.com/office/drawing/2014/main" id="{37348E0A-F6B1-4604-AAAD-CF636B0C8C4F}"/>
                </a:ext>
              </a:extLst>
            </p:cNvPr>
            <p:cNvSpPr/>
            <p:nvPr/>
          </p:nvSpPr>
          <p:spPr bwMode="gray">
            <a:xfrm>
              <a:off x="2036" y="2494"/>
              <a:ext cx="2415" cy="343"/>
            </a:xfrm>
            <a:custGeom>
              <a:avLst/>
              <a:gdLst>
                <a:gd name="T0" fmla="*/ 1742 w 2048"/>
                <a:gd name="T1" fmla="*/ 286 h 286"/>
                <a:gd name="T2" fmla="*/ 0 w 2048"/>
                <a:gd name="T3" fmla="*/ 286 h 286"/>
                <a:gd name="T4" fmla="*/ 446 w 2048"/>
                <a:gd name="T5" fmla="*/ 0 h 286"/>
                <a:gd name="T6" fmla="*/ 2048 w 2048"/>
                <a:gd name="T7" fmla="*/ 0 h 286"/>
                <a:gd name="T8" fmla="*/ 1742 w 2048"/>
                <a:gd name="T9" fmla="*/ 286 h 286"/>
              </a:gdLst>
              <a:ahLst/>
              <a:cxnLst>
                <a:cxn ang="0">
                  <a:pos x="T0" y="T1"/>
                </a:cxn>
                <a:cxn ang="0">
                  <a:pos x="T2" y="T3"/>
                </a:cxn>
                <a:cxn ang="0">
                  <a:pos x="T4" y="T5"/>
                </a:cxn>
                <a:cxn ang="0">
                  <a:pos x="T6" y="T7"/>
                </a:cxn>
                <a:cxn ang="0">
                  <a:pos x="T8" y="T9"/>
                </a:cxn>
              </a:cxnLst>
              <a:rect l="0" t="0" r="r" b="b"/>
              <a:pathLst>
                <a:path w="2048" h="286">
                  <a:moveTo>
                    <a:pt x="1742" y="286"/>
                  </a:moveTo>
                  <a:lnTo>
                    <a:pt x="0" y="286"/>
                  </a:lnTo>
                  <a:lnTo>
                    <a:pt x="446" y="0"/>
                  </a:lnTo>
                  <a:lnTo>
                    <a:pt x="2048" y="0"/>
                  </a:lnTo>
                  <a:lnTo>
                    <a:pt x="1742" y="286"/>
                  </a:lnTo>
                  <a:close/>
                </a:path>
              </a:pathLst>
            </a:custGeom>
            <a:solidFill>
              <a:srgbClr val="969696"/>
            </a:solidFill>
            <a:ln>
              <a:noFill/>
            </a:ln>
            <a:extLst>
              <a:ext uri="{91240B29-F687-4F45-9708-019B960494DF}">
                <a14:hiddenLine xmlns:a14="http://schemas.microsoft.com/office/drawing/2010/main" w="0">
                  <a:solidFill>
                    <a:srgbClr val="808080"/>
                  </a:solidFill>
                  <a:prstDash val="solid"/>
                  <a:rou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latin typeface="Arial" panose="020B0604020202020204" pitchFamily="34" charset="0"/>
              </a:endParaRPr>
            </a:p>
          </p:txBody>
        </p:sp>
        <p:sp>
          <p:nvSpPr>
            <p:cNvPr id="58" name="矩形 28">
              <a:extLst>
                <a:ext uri="{FF2B5EF4-FFF2-40B4-BE49-F238E27FC236}">
                  <a16:creationId xmlns:a16="http://schemas.microsoft.com/office/drawing/2014/main" id="{1CB2384F-6B78-417F-B119-62BEC5EF11FD}"/>
                </a:ext>
              </a:extLst>
            </p:cNvPr>
            <p:cNvSpPr>
              <a:spLocks noChangeArrowheads="1"/>
            </p:cNvSpPr>
            <p:nvPr/>
          </p:nvSpPr>
          <p:spPr bwMode="gray">
            <a:xfrm>
              <a:off x="2038" y="2836"/>
              <a:ext cx="2056" cy="188"/>
            </a:xfrm>
            <a:prstGeom prst="rect">
              <a:avLst/>
            </a:prstGeom>
            <a:gradFill rotWithShape="1">
              <a:gsLst>
                <a:gs pos="0">
                  <a:srgbClr val="969696">
                    <a:gamma/>
                    <a:shade val="72549"/>
                    <a:invGamma/>
                  </a:srgbClr>
                </a:gs>
                <a:gs pos="50000">
                  <a:srgbClr val="969696"/>
                </a:gs>
                <a:gs pos="100000">
                  <a:srgbClr val="969696">
                    <a:gamma/>
                    <a:shade val="72549"/>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lgn="ctr" eaLnBrk="0" fontAlgn="base" hangingPunct="0">
                <a:spcBef>
                  <a:spcPct val="0"/>
                </a:spcBef>
                <a:spcAft>
                  <a:spcPct val="0"/>
                </a:spcAft>
              </a:pPr>
              <a:r>
                <a:rPr lang="zh-CN" altLang="en-US" sz="1600" b="1" kern="0" dirty="0">
                  <a:solidFill>
                    <a:srgbClr val="FFFFFF"/>
                  </a:solidFill>
                  <a:latin typeface="Verdana" panose="020B0604030504040204" pitchFamily="34" charset="0"/>
                  <a:cs typeface="Arial" panose="020B0604020202020204" pitchFamily="34" charset="0"/>
                </a:rPr>
                <a:t>“经典时期”概率方法的广泛应用</a:t>
              </a:r>
              <a:endParaRPr kumimoji="0" lang="en-US" altLang="zh-CN" sz="1600" b="1" i="0" u="none" strike="noStrike" kern="0" cap="none" spc="0" normalizeH="0" baseline="0" noProof="0" dirty="0">
                <a:ln>
                  <a:noFill/>
                </a:ln>
                <a:solidFill>
                  <a:srgbClr val="FFFFFF"/>
                </a:solidFill>
                <a:effectLst/>
                <a:uLnTx/>
                <a:uFillTx/>
                <a:latin typeface="Verdana" panose="020B0604030504040204" pitchFamily="34" charset="0"/>
                <a:cs typeface="Arial" panose="020B0604020202020204" pitchFamily="34" charset="0"/>
              </a:endParaRPr>
            </a:p>
          </p:txBody>
        </p:sp>
        <p:sp>
          <p:nvSpPr>
            <p:cNvPr id="59" name="矩形 29">
              <a:extLst>
                <a:ext uri="{FF2B5EF4-FFF2-40B4-BE49-F238E27FC236}">
                  <a16:creationId xmlns:a16="http://schemas.microsoft.com/office/drawing/2014/main" id="{E8F78219-821F-4F66-9CE4-227167F04371}"/>
                </a:ext>
              </a:extLst>
            </p:cNvPr>
            <p:cNvSpPr>
              <a:spLocks noChangeArrowheads="1"/>
            </p:cNvSpPr>
            <p:nvPr/>
          </p:nvSpPr>
          <p:spPr bwMode="gray">
            <a:xfrm>
              <a:off x="1514" y="3363"/>
              <a:ext cx="2213" cy="187"/>
            </a:xfrm>
            <a:prstGeom prst="rect">
              <a:avLst/>
            </a:prstGeom>
            <a:gradFill rotWithShape="1">
              <a:gsLst>
                <a:gs pos="0">
                  <a:srgbClr val="77B7E7">
                    <a:gamma/>
                    <a:shade val="72549"/>
                    <a:invGamma/>
                  </a:srgbClr>
                </a:gs>
                <a:gs pos="50000">
                  <a:srgbClr val="77B7E7"/>
                </a:gs>
                <a:gs pos="100000">
                  <a:srgbClr val="77B7E7">
                    <a:gamma/>
                    <a:shade val="72549"/>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lgn="ctr" eaLnBrk="0" fontAlgn="base" hangingPunct="0">
                <a:spcBef>
                  <a:spcPct val="0"/>
                </a:spcBef>
                <a:spcAft>
                  <a:spcPct val="0"/>
                </a:spcAft>
              </a:pPr>
              <a:r>
                <a:rPr lang="en-US" altLang="zh-CN" sz="1600" b="1" kern="0" dirty="0">
                  <a:solidFill>
                    <a:srgbClr val="FFFFFF"/>
                  </a:solidFill>
                  <a:latin typeface="Verdana" panose="020B0604030504040204" pitchFamily="34" charset="0"/>
                  <a:cs typeface="Arial" panose="020B0604020202020204" pitchFamily="34" charset="0"/>
                </a:rPr>
                <a:t>Smith</a:t>
              </a:r>
              <a:r>
                <a:rPr lang="zh-CN" altLang="zh-CN" sz="1600" b="1" kern="0" dirty="0">
                  <a:solidFill>
                    <a:srgbClr val="FFFFFF"/>
                  </a:solidFill>
                  <a:latin typeface="Verdana" panose="020B0604030504040204" pitchFamily="34" charset="0"/>
                  <a:cs typeface="Arial" panose="020B0604020202020204" pitchFamily="34" charset="0"/>
                </a:rPr>
                <a:t>等</a:t>
              </a:r>
              <a:r>
                <a:rPr lang="zh-CN" altLang="en-US" sz="1600" b="1" kern="0" dirty="0">
                  <a:solidFill>
                    <a:srgbClr val="FFFFFF"/>
                  </a:solidFill>
                  <a:latin typeface="Verdana" panose="020B0604030504040204" pitchFamily="34" charset="0"/>
                  <a:cs typeface="Arial" panose="020B0604020202020204" pitchFamily="34" charset="0"/>
                </a:rPr>
                <a:t>首次</a:t>
              </a:r>
              <a:r>
                <a:rPr lang="zh-CN" altLang="zh-CN" sz="1600" b="1" kern="0" dirty="0">
                  <a:solidFill>
                    <a:srgbClr val="FFFFFF"/>
                  </a:solidFill>
                  <a:latin typeface="Verdana" panose="020B0604030504040204" pitchFamily="34" charset="0"/>
                  <a:cs typeface="Arial" panose="020B0604020202020204" pitchFamily="34" charset="0"/>
                </a:rPr>
                <a:t>探讨了基于滤波</a:t>
              </a:r>
              <a:r>
                <a:rPr lang="zh-CN" altLang="en-US" sz="1600" b="1" kern="0" dirty="0">
                  <a:solidFill>
                    <a:srgbClr val="FFFFFF"/>
                  </a:solidFill>
                  <a:latin typeface="Verdana" panose="020B0604030504040204" pitchFamily="34" charset="0"/>
                  <a:cs typeface="Arial" panose="020B0604020202020204" pitchFamily="34" charset="0"/>
                </a:rPr>
                <a:t>的</a:t>
              </a:r>
              <a:r>
                <a:rPr lang="zh-CN" altLang="zh-CN" sz="1600" b="1" kern="0" dirty="0">
                  <a:solidFill>
                    <a:srgbClr val="FFFFFF"/>
                  </a:solidFill>
                  <a:latin typeface="Verdana" panose="020B0604030504040204" pitchFamily="34" charset="0"/>
                  <a:cs typeface="Arial" panose="020B0604020202020204" pitchFamily="34" charset="0"/>
                </a:rPr>
                <a:t>方法</a:t>
              </a:r>
              <a:endParaRPr lang="en-US" altLang="zh-CN" sz="1600" b="1" kern="0" dirty="0">
                <a:solidFill>
                  <a:srgbClr val="FFFFFF"/>
                </a:solidFill>
                <a:latin typeface="Verdana" panose="020B0604030504040204" pitchFamily="34" charset="0"/>
                <a:cs typeface="Arial" panose="020B0604020202020204" pitchFamily="34" charset="0"/>
              </a:endParaRPr>
            </a:p>
          </p:txBody>
        </p:sp>
      </p:grpSp>
    </p:spTree>
    <p:extLst>
      <p:ext uri="{BB962C8B-B14F-4D97-AF65-F5344CB8AC3E}">
        <p14:creationId xmlns:p14="http://schemas.microsoft.com/office/powerpoint/2010/main" val="3818433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8</a:t>
            </a:fld>
            <a:r>
              <a:rPr kumimoji="0" lang="en-US" altLang="zh-CN" sz="1400" dirty="0">
                <a:latin typeface="Arial" panose="020B0604020202020204" pitchFamily="34" charset="0"/>
              </a:rPr>
              <a:t> /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en-US" altLang="zh-CN" dirty="0"/>
              <a:t>SLAM</a:t>
            </a:r>
            <a:r>
              <a:rPr lang="zh-CN" altLang="en-US" dirty="0"/>
              <a:t>发展简史</a:t>
            </a:r>
          </a:p>
        </p:txBody>
      </p:sp>
      <p:sp>
        <p:nvSpPr>
          <p:cNvPr id="3" name="矩形 2">
            <a:extLst>
              <a:ext uri="{FF2B5EF4-FFF2-40B4-BE49-F238E27FC236}">
                <a16:creationId xmlns:a16="http://schemas.microsoft.com/office/drawing/2014/main" id="{776C9088-F320-46FF-91CA-322738ADDAAB}"/>
              </a:ext>
            </a:extLst>
          </p:cNvPr>
          <p:cNvSpPr/>
          <p:nvPr/>
        </p:nvSpPr>
        <p:spPr>
          <a:xfrm>
            <a:off x="3906076" y="1625073"/>
            <a:ext cx="4544562" cy="1015663"/>
          </a:xfrm>
          <a:prstGeom prst="rect">
            <a:avLst/>
          </a:prstGeom>
        </p:spPr>
        <p:txBody>
          <a:bodyPr wrap="square">
            <a:spAutoFit/>
          </a:bodyPr>
          <a:lstStyle/>
          <a:p>
            <a:pPr indent="457200"/>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所谓滤波思想是指将</a:t>
            </a:r>
            <a:r>
              <a:rPr lang="en-US" altLang="zh-CN" sz="2000" dirty="0">
                <a:latin typeface="Times New Roman" panose="02020603050405020304" pitchFamily="18" charset="0"/>
                <a:ea typeface="宋体" panose="02010600030101010101" pitchFamily="2" charset="-122"/>
              </a:rPr>
              <a:t>SLAM</a:t>
            </a:r>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建模为一个状态估计问题，当时被称为“空间状态不确定性的估计问题”。</a:t>
            </a:r>
            <a:endParaRPr lang="zh-CN" altLang="en-US" sz="2000" dirty="0"/>
          </a:p>
        </p:txBody>
      </p:sp>
      <p:graphicFrame>
        <p:nvGraphicFramePr>
          <p:cNvPr id="6" name="对象 5">
            <a:extLst>
              <a:ext uri="{FF2B5EF4-FFF2-40B4-BE49-F238E27FC236}">
                <a16:creationId xmlns:a16="http://schemas.microsoft.com/office/drawing/2014/main" id="{7BBE388D-520A-4D6F-A25F-38DE48C1DE2A}"/>
              </a:ext>
            </a:extLst>
          </p:cNvPr>
          <p:cNvGraphicFramePr>
            <a:graphicFrameLocks noChangeAspect="1"/>
          </p:cNvGraphicFramePr>
          <p:nvPr>
            <p:extLst>
              <p:ext uri="{D42A27DB-BD31-4B8C-83A1-F6EECF244321}">
                <p14:modId xmlns:p14="http://schemas.microsoft.com/office/powerpoint/2010/main" val="2268761887"/>
              </p:ext>
            </p:extLst>
          </p:nvPr>
        </p:nvGraphicFramePr>
        <p:xfrm>
          <a:off x="4572000" y="2917585"/>
          <a:ext cx="2180315" cy="773660"/>
        </p:xfrm>
        <a:graphic>
          <a:graphicData uri="http://schemas.openxmlformats.org/presentationml/2006/ole">
            <mc:AlternateContent xmlns:mc="http://schemas.openxmlformats.org/markup-compatibility/2006">
              <mc:Choice xmlns:v="urn:schemas-microsoft-com:vml" Requires="v">
                <p:oleObj spid="_x0000_s7471" r:id="rId4" imgW="1180588" imgH="418918" progId="Equation.DSMT4">
                  <p:embed/>
                </p:oleObj>
              </mc:Choice>
              <mc:Fallback>
                <p:oleObj r:id="rId4" imgW="1180588" imgH="418918"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917585"/>
                        <a:ext cx="2180315" cy="773660"/>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D7A61395-A8EA-402F-9CE7-950C526FFCD0}"/>
              </a:ext>
            </a:extLst>
          </p:cNvPr>
          <p:cNvGraphicFramePr>
            <a:graphicFrameLocks noChangeAspect="1"/>
          </p:cNvGraphicFramePr>
          <p:nvPr>
            <p:extLst>
              <p:ext uri="{D42A27DB-BD31-4B8C-83A1-F6EECF244321}">
                <p14:modId xmlns:p14="http://schemas.microsoft.com/office/powerpoint/2010/main" val="3770445478"/>
              </p:ext>
            </p:extLst>
          </p:nvPr>
        </p:nvGraphicFramePr>
        <p:xfrm>
          <a:off x="3541750" y="5543939"/>
          <a:ext cx="2955474" cy="492579"/>
        </p:xfrm>
        <a:graphic>
          <a:graphicData uri="http://schemas.openxmlformats.org/presentationml/2006/ole">
            <mc:AlternateContent xmlns:mc="http://schemas.openxmlformats.org/markup-compatibility/2006">
              <mc:Choice xmlns:v="urn:schemas-microsoft-com:vml" Requires="v">
                <p:oleObj spid="_x0000_s7472" r:id="rId6" imgW="1294838" imgH="215806" progId="Equation.DSMT4">
                  <p:embed/>
                </p:oleObj>
              </mc:Choice>
              <mc:Fallback>
                <p:oleObj r:id="rId6" imgW="1294838" imgH="215806"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1750" y="5543939"/>
                        <a:ext cx="2955474" cy="492579"/>
                      </a:xfrm>
                      <a:prstGeom prst="rect">
                        <a:avLst/>
                      </a:prstGeom>
                      <a:noFill/>
                    </p:spPr>
                  </p:pic>
                </p:oleObj>
              </mc:Fallback>
            </mc:AlternateContent>
          </a:graphicData>
        </a:graphic>
      </p:graphicFrame>
      <p:sp>
        <p:nvSpPr>
          <p:cNvPr id="9" name="矩形 8">
            <a:extLst>
              <a:ext uri="{FF2B5EF4-FFF2-40B4-BE49-F238E27FC236}">
                <a16:creationId xmlns:a16="http://schemas.microsoft.com/office/drawing/2014/main" id="{7A452D88-B2DE-446B-8777-93336A4A4BFA}"/>
              </a:ext>
            </a:extLst>
          </p:cNvPr>
          <p:cNvSpPr/>
          <p:nvPr/>
        </p:nvSpPr>
        <p:spPr>
          <a:xfrm>
            <a:off x="1952663" y="4776751"/>
            <a:ext cx="6133649" cy="707886"/>
          </a:xfrm>
          <a:prstGeom prst="rect">
            <a:avLst/>
          </a:prstGeom>
        </p:spPr>
        <p:txBody>
          <a:bodyPr wrap="square">
            <a:spAutoFit/>
          </a:bodyPr>
          <a:lstStyle/>
          <a:p>
            <a:pPr indent="457200"/>
            <a:r>
              <a:rPr lang="zh-CN" altLang="en-US" sz="2000" dirty="0">
                <a:latin typeface="Times New Roman" panose="02020603050405020304" pitchFamily="18" charset="0"/>
                <a:ea typeface="宋体" panose="02010600030101010101" pitchFamily="2" charset="-122"/>
              </a:rPr>
              <a:t>滤波法</a:t>
            </a:r>
            <a:r>
              <a:rPr lang="en-US" altLang="zh-CN" sz="2000" dirty="0">
                <a:latin typeface="Times New Roman" panose="02020603050405020304" pitchFamily="18" charset="0"/>
                <a:ea typeface="宋体" panose="02010600030101010101" pitchFamily="2" charset="-122"/>
              </a:rPr>
              <a:t>SLAM</a:t>
            </a:r>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就是根据运动输入</a:t>
            </a:r>
            <a:r>
              <a:rPr lang="en-US" altLang="zh-CN" sz="2000" i="1" dirty="0">
                <a:latin typeface="Times New Roman" panose="02020603050405020304" pitchFamily="18" charset="0"/>
                <a:ea typeface="宋体" panose="02010600030101010101" pitchFamily="2" charset="-122"/>
              </a:rPr>
              <a:t>u</a:t>
            </a:r>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和观测</a:t>
            </a:r>
            <a:r>
              <a:rPr lang="en-US" altLang="zh-CN" sz="2000" i="1" dirty="0">
                <a:latin typeface="Times New Roman" panose="02020603050405020304" pitchFamily="18" charset="0"/>
                <a:ea typeface="宋体" panose="02010600030101010101" pitchFamily="2" charset="-122"/>
              </a:rPr>
              <a:t>z</a:t>
            </a:r>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，求使得</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下</a:t>
            </a:r>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式所示条件概率分布最大的状态</a:t>
            </a:r>
            <a:endParaRPr lang="zh-CN" altLang="en-US" sz="2000" dirty="0"/>
          </a:p>
        </p:txBody>
      </p:sp>
      <p:sp>
        <p:nvSpPr>
          <p:cNvPr id="4" name="矩形 3">
            <a:extLst>
              <a:ext uri="{FF2B5EF4-FFF2-40B4-BE49-F238E27FC236}">
                <a16:creationId xmlns:a16="http://schemas.microsoft.com/office/drawing/2014/main" id="{24EC6320-B2A3-4586-990D-EEB2344117A3}"/>
              </a:ext>
            </a:extLst>
          </p:cNvPr>
          <p:cNvSpPr/>
          <p:nvPr/>
        </p:nvSpPr>
        <p:spPr>
          <a:xfrm>
            <a:off x="6892738" y="2935083"/>
            <a:ext cx="1107996" cy="369332"/>
          </a:xfrm>
          <a:prstGeom prst="rect">
            <a:avLst/>
          </a:prstGeom>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运动方程</a:t>
            </a:r>
            <a:endParaRPr lang="zh-CN" altLang="en-US" dirty="0"/>
          </a:p>
        </p:txBody>
      </p:sp>
      <p:sp>
        <p:nvSpPr>
          <p:cNvPr id="5" name="矩形 4">
            <a:extLst>
              <a:ext uri="{FF2B5EF4-FFF2-40B4-BE49-F238E27FC236}">
                <a16:creationId xmlns:a16="http://schemas.microsoft.com/office/drawing/2014/main" id="{FEFD5044-4B05-4B87-812B-E93D1881A50E}"/>
              </a:ext>
            </a:extLst>
          </p:cNvPr>
          <p:cNvSpPr/>
          <p:nvPr/>
        </p:nvSpPr>
        <p:spPr>
          <a:xfrm>
            <a:off x="6892738" y="3321913"/>
            <a:ext cx="1107996" cy="369332"/>
          </a:xfrm>
          <a:prstGeom prst="rect">
            <a:avLst/>
          </a:prstGeom>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观测方程</a:t>
            </a:r>
            <a:endParaRPr lang="zh-CN" altLang="en-US" dirty="0"/>
          </a:p>
        </p:txBody>
      </p:sp>
      <p:pic>
        <p:nvPicPr>
          <p:cNvPr id="7" name="图片 6">
            <a:extLst>
              <a:ext uri="{FF2B5EF4-FFF2-40B4-BE49-F238E27FC236}">
                <a16:creationId xmlns:a16="http://schemas.microsoft.com/office/drawing/2014/main" id="{FAB6E85E-9DAF-4D7A-9F9D-4847C0C200A0}"/>
              </a:ext>
            </a:extLst>
          </p:cNvPr>
          <p:cNvPicPr>
            <a:picLocks noChangeAspect="1"/>
          </p:cNvPicPr>
          <p:nvPr/>
        </p:nvPicPr>
        <p:blipFill>
          <a:blip r:embed="rId8"/>
          <a:stretch>
            <a:fillRect/>
          </a:stretch>
        </p:blipFill>
        <p:spPr>
          <a:xfrm>
            <a:off x="525954" y="1503014"/>
            <a:ext cx="2853418" cy="2674183"/>
          </a:xfrm>
          <a:prstGeom prst="rect">
            <a:avLst/>
          </a:prstGeom>
        </p:spPr>
      </p:pic>
    </p:spTree>
    <p:extLst>
      <p:ext uri="{BB962C8B-B14F-4D97-AF65-F5344CB8AC3E}">
        <p14:creationId xmlns:p14="http://schemas.microsoft.com/office/powerpoint/2010/main" val="3931262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7EC0E082-6CDD-479E-B526-4E7FB1A78DC9}" type="slidenum">
              <a:rPr kumimoji="0" lang="zh-CN" altLang="en-US" sz="1400" smtClean="0">
                <a:latin typeface="Arial" panose="020B0604020202020204" pitchFamily="34" charset="0"/>
              </a:rPr>
              <a:pPr eaLnBrk="1" hangingPunct="1"/>
              <a:t>9</a:t>
            </a:fld>
            <a:r>
              <a:rPr kumimoji="0" lang="en-US" altLang="zh-CN" sz="1400" dirty="0">
                <a:latin typeface="Arial" panose="020B0604020202020204" pitchFamily="34" charset="0"/>
              </a:rPr>
              <a:t> / 66</a:t>
            </a:r>
          </a:p>
        </p:txBody>
      </p:sp>
      <p:sp>
        <p:nvSpPr>
          <p:cNvPr id="2" name="标题 1">
            <a:extLst>
              <a:ext uri="{FF2B5EF4-FFF2-40B4-BE49-F238E27FC236}">
                <a16:creationId xmlns:a16="http://schemas.microsoft.com/office/drawing/2014/main" id="{3DB1BCA7-DE92-4C0C-AC99-9A0DC7776056}"/>
              </a:ext>
            </a:extLst>
          </p:cNvPr>
          <p:cNvSpPr>
            <a:spLocks noGrp="1"/>
          </p:cNvSpPr>
          <p:nvPr>
            <p:ph type="title"/>
          </p:nvPr>
        </p:nvSpPr>
        <p:spPr/>
        <p:txBody>
          <a:bodyPr/>
          <a:lstStyle/>
          <a:p>
            <a:r>
              <a:rPr lang="en-US" altLang="zh-CN" dirty="0"/>
              <a:t>SLAM</a:t>
            </a:r>
            <a:r>
              <a:rPr lang="zh-CN" altLang="en-US" dirty="0"/>
              <a:t>发展简史</a:t>
            </a:r>
          </a:p>
        </p:txBody>
      </p:sp>
      <p:pic>
        <p:nvPicPr>
          <p:cNvPr id="5" name="图片 4">
            <a:extLst>
              <a:ext uri="{FF2B5EF4-FFF2-40B4-BE49-F238E27FC236}">
                <a16:creationId xmlns:a16="http://schemas.microsoft.com/office/drawing/2014/main" id="{B29891BC-9832-4751-B75B-30C3C6421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37" y="1489164"/>
            <a:ext cx="3728357" cy="3691073"/>
          </a:xfrm>
          <a:prstGeom prst="rect">
            <a:avLst/>
          </a:prstGeom>
        </p:spPr>
      </p:pic>
      <p:sp>
        <p:nvSpPr>
          <p:cNvPr id="6" name="矩形 5">
            <a:extLst>
              <a:ext uri="{FF2B5EF4-FFF2-40B4-BE49-F238E27FC236}">
                <a16:creationId xmlns:a16="http://schemas.microsoft.com/office/drawing/2014/main" id="{AD66D90F-561F-49B2-92A4-D9EEF1D95EB9}"/>
              </a:ext>
            </a:extLst>
          </p:cNvPr>
          <p:cNvSpPr/>
          <p:nvPr/>
        </p:nvSpPr>
        <p:spPr>
          <a:xfrm>
            <a:off x="4801508" y="2136338"/>
            <a:ext cx="3896179" cy="2585323"/>
          </a:xfrm>
          <a:prstGeom prst="rect">
            <a:avLst/>
          </a:prstGeom>
        </p:spPr>
        <p:txBody>
          <a:bodyPr wrap="square">
            <a:spAutoFit/>
          </a:bodyPr>
          <a:lstStyle/>
          <a:p>
            <a:pPr indent="457200"/>
            <a:r>
              <a:rPr lang="en-US" altLang="zh-CN" dirty="0">
                <a:latin typeface="Times New Roman" panose="02020603050405020304" pitchFamily="18" charset="0"/>
              </a:rPr>
              <a:t>2004</a:t>
            </a:r>
            <a:r>
              <a:rPr lang="zh-CN" altLang="zh-CN" dirty="0">
                <a:latin typeface="Times New Roman" panose="02020603050405020304" pitchFamily="18" charset="0"/>
                <a:cs typeface="Times New Roman" panose="02020603050405020304" pitchFamily="18" charset="0"/>
              </a:rPr>
              <a:t>年到</a:t>
            </a:r>
            <a:r>
              <a:rPr lang="en-US" altLang="zh-CN" dirty="0">
                <a:latin typeface="Times New Roman" panose="02020603050405020304" pitchFamily="18" charset="0"/>
              </a:rPr>
              <a:t>2015</a:t>
            </a:r>
            <a:r>
              <a:rPr lang="zh-CN" altLang="zh-CN" dirty="0">
                <a:latin typeface="Times New Roman" panose="02020603050405020304" pitchFamily="18" charset="0"/>
                <a:cs typeface="Times New Roman" panose="02020603050405020304" pitchFamily="18" charset="0"/>
              </a:rPr>
              <a:t>年期间，</a:t>
            </a:r>
            <a:r>
              <a:rPr lang="en-US" altLang="zh-CN" dirty="0">
                <a:latin typeface="Times New Roman" panose="02020603050405020304" pitchFamily="18" charset="0"/>
              </a:rPr>
              <a:t>SLAM</a:t>
            </a:r>
            <a:r>
              <a:rPr lang="zh-CN" altLang="zh-CN" dirty="0">
                <a:latin typeface="Times New Roman" panose="02020603050405020304" pitchFamily="18" charset="0"/>
                <a:cs typeface="Times New Roman" panose="02020603050405020304" pitchFamily="18" charset="0"/>
              </a:rPr>
              <a:t>问题的研究进入“算法分析时期”，</a:t>
            </a:r>
            <a:r>
              <a:rPr lang="en-US" altLang="zh-CN" dirty="0">
                <a:latin typeface="Times New Roman" panose="02020603050405020304" pitchFamily="18" charset="0"/>
              </a:rPr>
              <a:t>Dissanayake</a:t>
            </a:r>
            <a:r>
              <a:rPr lang="zh-CN" altLang="zh-CN" dirty="0">
                <a:latin typeface="Times New Roman" panose="02020603050405020304" pitchFamily="18" charset="0"/>
                <a:cs typeface="Times New Roman" panose="02020603050405020304" pitchFamily="18" charset="0"/>
              </a:rPr>
              <a:t>等人从状态的可观测性、状态估计的收敛性、一致性和算法计算效率等角度对这一时期的部分工作做了综述</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rPr>
              <a:t>Cesar</a:t>
            </a:r>
            <a:r>
              <a:rPr lang="zh-CN" altLang="zh-CN" dirty="0">
                <a:latin typeface="Times New Roman" panose="02020603050405020304" pitchFamily="18" charset="0"/>
                <a:cs typeface="Times New Roman" panose="02020603050405020304" pitchFamily="18" charset="0"/>
              </a:rPr>
              <a:t>等人对</a:t>
            </a:r>
            <a:r>
              <a:rPr lang="en-US" altLang="zh-CN" dirty="0">
                <a:latin typeface="Times New Roman" panose="02020603050405020304" pitchFamily="18" charset="0"/>
              </a:rPr>
              <a:t>SLAM</a:t>
            </a:r>
            <a:r>
              <a:rPr lang="zh-CN" altLang="zh-CN" dirty="0">
                <a:latin typeface="Times New Roman" panose="02020603050405020304" pitchFamily="18" charset="0"/>
                <a:cs typeface="Times New Roman" panose="02020603050405020304" pitchFamily="18" charset="0"/>
              </a:rPr>
              <a:t>的研究做了系统性的总结</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indent="457200"/>
            <a:r>
              <a:rPr lang="zh-CN" altLang="en-US" dirty="0">
                <a:latin typeface="Times New Roman" panose="02020603050405020304" pitchFamily="18" charset="0"/>
                <a:cs typeface="Times New Roman" panose="02020603050405020304" pitchFamily="18" charset="0"/>
              </a:rPr>
              <a:t>与此同时基于优化的</a:t>
            </a:r>
            <a:r>
              <a:rPr lang="en-US" altLang="zh-CN" dirty="0">
                <a:latin typeface="Times New Roman" panose="02020603050405020304" pitchFamily="18" charset="0"/>
                <a:cs typeface="Times New Roman" panose="02020603050405020304" pitchFamily="18" charset="0"/>
              </a:rPr>
              <a:t>SLAM</a:t>
            </a:r>
            <a:r>
              <a:rPr lang="zh-CN" altLang="en-US" dirty="0">
                <a:latin typeface="Times New Roman" panose="02020603050405020304" pitchFamily="18" charset="0"/>
                <a:cs typeface="Times New Roman" panose="02020603050405020304" pitchFamily="18" charset="0"/>
              </a:rPr>
              <a:t>技术逐渐成熟。</a:t>
            </a:r>
            <a:endParaRPr lang="zh-CN" altLang="en-US" dirty="0"/>
          </a:p>
        </p:txBody>
      </p:sp>
    </p:spTree>
    <p:extLst>
      <p:ext uri="{BB962C8B-B14F-4D97-AF65-F5344CB8AC3E}">
        <p14:creationId xmlns:p14="http://schemas.microsoft.com/office/powerpoint/2010/main" val="427020273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3867</TotalTime>
  <Words>5016</Words>
  <Application>Microsoft Office PowerPoint</Application>
  <PresentationFormat>全屏显示(4:3)</PresentationFormat>
  <Paragraphs>330</Paragraphs>
  <Slides>37</Slides>
  <Notes>37</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3</vt:i4>
      </vt:variant>
      <vt:variant>
        <vt:lpstr>幻灯片标题</vt:lpstr>
      </vt:variant>
      <vt:variant>
        <vt:i4>37</vt:i4>
      </vt:variant>
    </vt:vector>
  </HeadingPairs>
  <TitlesOfParts>
    <vt:vector size="53" baseType="lpstr">
      <vt:lpstr>黑体</vt:lpstr>
      <vt:lpstr>华文中宋</vt:lpstr>
      <vt:lpstr>楷体</vt:lpstr>
      <vt:lpstr>宋体</vt:lpstr>
      <vt:lpstr>Arial</vt:lpstr>
      <vt:lpstr>Calibri</vt:lpstr>
      <vt:lpstr>Calibri Light</vt:lpstr>
      <vt:lpstr>Tahoma</vt:lpstr>
      <vt:lpstr>Times New Roman</vt:lpstr>
      <vt:lpstr>Verdana</vt:lpstr>
      <vt:lpstr>Wingdings</vt:lpstr>
      <vt:lpstr>Office 主题</vt:lpstr>
      <vt:lpstr>Blends</vt:lpstr>
      <vt:lpstr>MathType 6.0 Equation</vt:lpstr>
      <vt:lpstr>Equation</vt:lpstr>
      <vt:lpstr>Visio</vt:lpstr>
      <vt:lpstr>第20章 SLAM</vt:lpstr>
      <vt:lpstr>章节安排</vt:lpstr>
      <vt:lpstr>什么是SLAM</vt:lpstr>
      <vt:lpstr>什么是SLAM</vt:lpstr>
      <vt:lpstr>什么是SLAM</vt:lpstr>
      <vt:lpstr>章节安排</vt:lpstr>
      <vt:lpstr>SLAM发展简史</vt:lpstr>
      <vt:lpstr>SLAM发展简史</vt:lpstr>
      <vt:lpstr>SLAM发展简史</vt:lpstr>
      <vt:lpstr>SLAM发展简史</vt:lpstr>
      <vt:lpstr>SLAM发展简史</vt:lpstr>
      <vt:lpstr>SLAM发展简史</vt:lpstr>
      <vt:lpstr>章节安排</vt:lpstr>
      <vt:lpstr>SLAM技术的基础理论</vt:lpstr>
      <vt:lpstr>SLAM技术的基础理论</vt:lpstr>
      <vt:lpstr>SLAM技术的基础理论</vt:lpstr>
      <vt:lpstr>SLAM技术的基础理论</vt:lpstr>
      <vt:lpstr>SLAM技术的基础理论</vt:lpstr>
      <vt:lpstr>SLAM技术的基础理论</vt:lpstr>
      <vt:lpstr>SLAM技术的基础理论</vt:lpstr>
      <vt:lpstr>SLAM技术的基础理论</vt:lpstr>
      <vt:lpstr>SLAM技术的基础理论</vt:lpstr>
      <vt:lpstr>SLAM技术的基础理论</vt:lpstr>
      <vt:lpstr>SLAM技术的基础理论</vt:lpstr>
      <vt:lpstr>SLAM技术的基础理论</vt:lpstr>
      <vt:lpstr>SLAM技术的基础理论</vt:lpstr>
      <vt:lpstr>SLAM技术的基础理论</vt:lpstr>
      <vt:lpstr>SLAM技术的基础理论</vt:lpstr>
      <vt:lpstr>SLAM技术的基础理论</vt:lpstr>
      <vt:lpstr>章节安排</vt:lpstr>
      <vt:lpstr>视觉SLAM框架</vt:lpstr>
      <vt:lpstr>视觉SLAM框架</vt:lpstr>
      <vt:lpstr>视觉SLAM框架</vt:lpstr>
      <vt:lpstr>视觉SLAM框架</vt:lpstr>
      <vt:lpstr>视觉SLAM框架</vt:lpstr>
      <vt:lpstr>视觉SLAM框架</vt:lpstr>
      <vt:lpstr>视觉SLAM框架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推理式视觉：从传感到认知</dc:title>
  <dc:creator>skywalker</dc:creator>
  <cp:lastModifiedBy>office</cp:lastModifiedBy>
  <cp:revision>274</cp:revision>
  <dcterms:created xsi:type="dcterms:W3CDTF">2019-03-11T11:06:41Z</dcterms:created>
  <dcterms:modified xsi:type="dcterms:W3CDTF">2019-12-20T14:09:47Z</dcterms:modified>
</cp:coreProperties>
</file>